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fFe52o1q04zOf+tYAoRX7KhWOA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49"/>
    <p:restoredTop sz="81869"/>
  </p:normalViewPr>
  <p:slideViewPr>
    <p:cSldViewPr snapToGrid="0" snapToObjects="1">
      <p:cViewPr varScale="1">
        <p:scale>
          <a:sx n="73" d="100"/>
          <a:sy n="73" d="100"/>
        </p:scale>
        <p:origin x="7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 name="Google Shape;3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WANT LOGO BIGGER</a:t>
            </a:r>
            <a:endParaRPr/>
          </a:p>
        </p:txBody>
      </p:sp>
      <p:sp>
        <p:nvSpPr>
          <p:cNvPr id="34" name="Google Shape;3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This is how the power towers along 29 would look. A drone took footage from the power tower height, but I don’t know if it’s at 100 or 120 ft, and we don’t know how tall they’ll be but at least 100 ft, and then a graphic artist drew in the towers. So it’s meant to be a pretty accurate portrayal of the power towers</a:t>
            </a:r>
            <a:r>
              <a:rPr lang="en-US" sz="1200" b="0" i="0" u="none" strike="noStrike" cap="none">
                <a:solidFill>
                  <a:schemeClr val="dk1"/>
                </a:solidFill>
                <a:effectLst/>
                <a:latin typeface="Calibri"/>
                <a:ea typeface="Calibri"/>
                <a:cs typeface="Calibri"/>
                <a:sym typeface="Calibri"/>
              </a:rPr>
              <a:t>. </a:t>
            </a:r>
            <a:endParaRPr dirty="0"/>
          </a:p>
        </p:txBody>
      </p:sp>
      <p:sp>
        <p:nvSpPr>
          <p:cNvPr id="171" name="Google Shape;17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 name="Google Shape;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US" sz="1200"/>
              <a:t>Wants to consolidate slide 4 over to slide 5 </a:t>
            </a:r>
            <a:endParaRPr/>
          </a:p>
          <a:p>
            <a:pPr marL="457200" lvl="1" indent="0" algn="l" rtl="0">
              <a:spcBef>
                <a:spcPts val="0"/>
              </a:spcBef>
              <a:spcAft>
                <a:spcPts val="0"/>
              </a:spcAft>
              <a:buNone/>
            </a:pPr>
            <a:endParaRPr sz="1200"/>
          </a:p>
          <a:p>
            <a:pPr marL="457200" lvl="1" indent="0" algn="l" rtl="0">
              <a:spcBef>
                <a:spcPts val="0"/>
              </a:spcBef>
              <a:spcAft>
                <a:spcPts val="0"/>
              </a:spcAft>
              <a:buNone/>
            </a:pPr>
            <a:endParaRPr sz="1200"/>
          </a:p>
          <a:p>
            <a:pPr marL="457200" lvl="1" indent="0" algn="l" rtl="0">
              <a:spcBef>
                <a:spcPts val="0"/>
              </a:spcBef>
              <a:spcAft>
                <a:spcPts val="0"/>
              </a:spcAft>
              <a:buNone/>
            </a:pPr>
            <a:endParaRPr sz="1200"/>
          </a:p>
          <a:p>
            <a:pPr marL="457200" lvl="1" indent="0" algn="l" rtl="0">
              <a:spcBef>
                <a:spcPts val="0"/>
              </a:spcBef>
              <a:spcAft>
                <a:spcPts val="0"/>
              </a:spcAft>
              <a:buNone/>
            </a:pPr>
            <a:r>
              <a:rPr lang="en-US" sz="1200"/>
              <a:t>This was slide 9</a:t>
            </a:r>
            <a:endParaRPr/>
          </a:p>
          <a:p>
            <a:pPr marL="457200" lvl="1" indent="0" algn="l" rtl="0">
              <a:spcBef>
                <a:spcPts val="0"/>
              </a:spcBef>
              <a:spcAft>
                <a:spcPts val="0"/>
              </a:spcAft>
              <a:buNone/>
            </a:pPr>
            <a:endParaRPr sz="1200"/>
          </a:p>
          <a:p>
            <a:pPr marL="457200" lvl="1" indent="0" algn="l" rtl="0">
              <a:spcBef>
                <a:spcPts val="0"/>
              </a:spcBef>
              <a:spcAft>
                <a:spcPts val="0"/>
              </a:spcAft>
              <a:buNone/>
            </a:pPr>
            <a:r>
              <a:rPr lang="en-US" sz="1200"/>
              <a:t>Power Proposed substation and transmission lines:  This SUP application lacks any information about the substation or transmission line impacts. The Commission should continue to challenge the premise asserted by the Applicant that the substation application is a separate proposal from that of the data center.</a:t>
            </a:r>
            <a:endParaRPr/>
          </a:p>
          <a:p>
            <a:pPr marL="457200" lvl="1" indent="0" algn="l" rtl="0">
              <a:spcBef>
                <a:spcPts val="0"/>
              </a:spcBef>
              <a:spcAft>
                <a:spcPts val="0"/>
              </a:spcAft>
              <a:buNone/>
            </a:pPr>
            <a:r>
              <a:rPr lang="en-US" sz="1200"/>
              <a:t>Water Requirements – Unclear but the Town Engineer stated “that the town does not have excess water to support industry and data centers…”</a:t>
            </a:r>
            <a:endParaRPr/>
          </a:p>
          <a:p>
            <a:pPr marL="457200" lvl="1" indent="0" algn="l" rtl="0">
              <a:spcBef>
                <a:spcPts val="0"/>
              </a:spcBef>
              <a:spcAft>
                <a:spcPts val="0"/>
              </a:spcAft>
              <a:buNone/>
            </a:pPr>
            <a:r>
              <a:rPr lang="en-US" sz="1200"/>
              <a:t>Noise  The noise study that the Applicant has promised to provide will likely not include periodic generator testing procedures or the continuous buzzing of the substation. We ask that the Commission consider these associated noise impacts that are very much tied to the SUP application, even if the Applicant or provided studies do not account for them. </a:t>
            </a:r>
            <a:endParaRPr/>
          </a:p>
          <a:p>
            <a:pPr marL="457200" lvl="1" indent="0" algn="l" rtl="0">
              <a:spcBef>
                <a:spcPts val="0"/>
              </a:spcBef>
              <a:spcAft>
                <a:spcPts val="0"/>
              </a:spcAft>
              <a:buNone/>
            </a:pPr>
            <a:endParaRPr sz="1200"/>
          </a:p>
          <a:p>
            <a:pPr marL="457200" lvl="1" indent="0" algn="l" rtl="0">
              <a:spcBef>
                <a:spcPts val="0"/>
              </a:spcBef>
              <a:spcAft>
                <a:spcPts val="0"/>
              </a:spcAft>
              <a:buNone/>
            </a:pPr>
            <a:r>
              <a:rPr lang="en-US" sz="1200"/>
              <a:t>Realistic Elevations Rating the visual impact of the proposal are still needed. We ask that the Commission consider the potential visual impacts that could result directly or indirectly from the proposal including, the full height of the structure inclusive of mechanical equipment, the potential for requests for increased height (as we have seen in other proposals in the region), and the on-site substation on which the proposed data center depends. </a:t>
            </a:r>
            <a:endParaRPr/>
          </a:p>
          <a:p>
            <a:pPr marL="457200" lvl="1" indent="0" algn="l" rtl="0">
              <a:spcBef>
                <a:spcPts val="0"/>
              </a:spcBef>
              <a:spcAft>
                <a:spcPts val="0"/>
              </a:spcAft>
              <a:buNone/>
            </a:pPr>
            <a:endParaRPr sz="1200"/>
          </a:p>
          <a:p>
            <a:pPr marL="457200" lvl="1" indent="0" algn="l" rtl="0">
              <a:spcBef>
                <a:spcPts val="0"/>
              </a:spcBef>
              <a:spcAft>
                <a:spcPts val="0"/>
              </a:spcAft>
              <a:buNone/>
            </a:pPr>
            <a:r>
              <a:rPr lang="en-US" sz="1200"/>
              <a:t>Security fencing and facility lighting impacts  The Applicant has indicated that there will be lighting both on the proposed data center building and around the fencing perimeter. Because the site is on a higher elevation than the surrounding area, lighting on the building’s perimeter fencing could be very visible along roadways and could impact adjacent properties. We ask that a comprehensive study of these light impacts, especially on nearby residential communities, be conducted to address this issue</a:t>
            </a:r>
            <a:endParaRPr/>
          </a:p>
        </p:txBody>
      </p:sp>
      <p:sp>
        <p:nvSpPr>
          <p:cNvPr id="64" name="Google Shape;6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Use quote instead </a:t>
            </a:r>
            <a:endParaRPr/>
          </a:p>
        </p:txBody>
      </p:sp>
      <p:sp>
        <p:nvSpPr>
          <p:cNvPr id="88" name="Google Shape;8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Would destroy the viewshed at the town’s northeast gateway and would be visible from numerous areas of the town</a:t>
            </a:r>
            <a:endParaRPr/>
          </a:p>
          <a:p>
            <a:pPr marL="0" lvl="0" indent="0" algn="l" rtl="0">
              <a:spcBef>
                <a:spcPts val="0"/>
              </a:spcBef>
              <a:spcAft>
                <a:spcPts val="0"/>
              </a:spcAft>
              <a:buNone/>
            </a:pPr>
            <a:r>
              <a:rPr lang="en-US" sz="1200"/>
              <a:t>Major neighborhood impacts from the incessant noise </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Completely inconsistent with Warrenton’s 2040 Comprehensive Plan</a:t>
            </a:r>
            <a:endParaRPr/>
          </a:p>
          <a:p>
            <a:pPr marL="0" lvl="0" indent="0" algn="l" rtl="0">
              <a:spcBef>
                <a:spcPts val="0"/>
              </a:spcBef>
              <a:spcAft>
                <a:spcPts val="0"/>
              </a:spcAft>
              <a:buNone/>
            </a:pPr>
            <a:r>
              <a:rPr lang="en-US" sz="1200"/>
              <a:t>Would destroy the viewshed at the town’s northeast gateway and would be visible from numerous areas of the town</a:t>
            </a:r>
            <a:endParaRPr/>
          </a:p>
          <a:p>
            <a:pPr marL="0" lvl="0" indent="0" algn="l" rtl="0">
              <a:spcBef>
                <a:spcPts val="0"/>
              </a:spcBef>
              <a:spcAft>
                <a:spcPts val="0"/>
              </a:spcAft>
              <a:buNone/>
            </a:pPr>
            <a:r>
              <a:rPr lang="en-US" sz="1200"/>
              <a:t>Would result in electrical transmission towers along highways leading into town and across the county</a:t>
            </a:r>
            <a:endParaRPr/>
          </a:p>
          <a:p>
            <a:pPr marL="0" lvl="0" indent="0" algn="l" rtl="0">
              <a:spcBef>
                <a:spcPts val="0"/>
              </a:spcBef>
              <a:spcAft>
                <a:spcPts val="0"/>
              </a:spcAft>
              <a:buNone/>
            </a:pPr>
            <a:r>
              <a:rPr lang="en-US" sz="1200"/>
              <a:t>Major neighborhood impacts from the incessant noise </a:t>
            </a:r>
            <a:endParaRPr/>
          </a:p>
          <a:p>
            <a:pPr marL="0" lvl="0" indent="0" algn="l" rtl="0">
              <a:spcBef>
                <a:spcPts val="0"/>
              </a:spcBef>
              <a:spcAft>
                <a:spcPts val="0"/>
              </a:spcAft>
              <a:buNone/>
            </a:pPr>
            <a:r>
              <a:rPr lang="en-US" sz="1200"/>
              <a:t>Missed opportunity for economic development on a prime parcel designated for mixed use in the comp plan</a:t>
            </a:r>
            <a:endParaRPr/>
          </a:p>
          <a:p>
            <a:pPr marL="0" lvl="0" indent="0" algn="l" rtl="0">
              <a:spcBef>
                <a:spcPts val="0"/>
              </a:spcBef>
              <a:spcAft>
                <a:spcPts val="0"/>
              </a:spcAft>
              <a:buNone/>
            </a:pPr>
            <a:r>
              <a:rPr lang="en-US" sz="1200"/>
              <a:t>Would open the door to more data centers in town and across Fauquier County</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There’s no question</a:t>
            </a:r>
            <a:endParaRPr/>
          </a:p>
          <a:p>
            <a:pPr marL="0" lvl="0" indent="0" algn="l" rtl="0">
              <a:spcBef>
                <a:spcPts val="0"/>
              </a:spcBef>
              <a:spcAft>
                <a:spcPts val="0"/>
              </a:spcAft>
              <a:buNone/>
            </a:pPr>
            <a:endParaRPr/>
          </a:p>
        </p:txBody>
      </p:sp>
      <p:sp>
        <p:nvSpPr>
          <p:cNvPr id="109" name="Google Shape;10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Want to use icons that indicate what we didn’t know </a:t>
            </a:r>
            <a:endParaRPr/>
          </a:p>
        </p:txBody>
      </p:sp>
      <p:sp>
        <p:nvSpPr>
          <p:cNvPr id="126" name="Google Shape;12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658093"/>
              </a:buClr>
              <a:buSzPts val="6000"/>
              <a:buFont typeface="Arial"/>
              <a:buNone/>
              <a:defRPr sz="6000" b="1">
                <a:solidFill>
                  <a:srgbClr val="65809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58093"/>
              </a:buClr>
              <a:buSzPts val="4400"/>
              <a:buFont typeface="Arial"/>
              <a:buNone/>
              <a:defRPr>
                <a:solidFill>
                  <a:srgbClr val="65809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D47E3C"/>
              </a:buClr>
              <a:buSzPts val="2800"/>
              <a:buChar char="•"/>
              <a:defRPr>
                <a:solidFill>
                  <a:schemeClr val="dk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D47E3C"/>
              </a:buClr>
              <a:buSzPts val="28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658093"/>
              </a:buClr>
              <a:buSzPts val="3200"/>
              <a:buFont typeface="Arial"/>
              <a:buNone/>
              <a:defRPr sz="3200">
                <a:solidFill>
                  <a:srgbClr val="65809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a:spLocks noGrp="1"/>
          </p:cNvSpPr>
          <p:nvPr>
            <p:ph type="pic" idx="2"/>
          </p:nvPr>
        </p:nvSpPr>
        <p:spPr>
          <a:xfrm>
            <a:off x="5411788" y="992187"/>
            <a:ext cx="6172200" cy="4873625"/>
          </a:xfrm>
          <a:prstGeom prst="rect">
            <a:avLst/>
          </a:prstGeom>
          <a:noFill/>
          <a:ln>
            <a:noFill/>
          </a:ln>
        </p:spPr>
      </p:sp>
      <p:sp>
        <p:nvSpPr>
          <p:cNvPr id="24" name="Google Shape;24;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rgbClr val="D47E3C"/>
              </a:buClr>
              <a:buSzPts val="1600"/>
              <a:buFont typeface="Arial"/>
              <a:buChar char="•"/>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58093"/>
              </a:buClr>
              <a:buSzPts val="4400"/>
              <a:buFont typeface="Arial"/>
              <a:buNone/>
              <a:defRPr>
                <a:solidFill>
                  <a:srgbClr val="65809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58093"/>
              </a:buClr>
              <a:buSzPts val="4400"/>
              <a:buFont typeface="Arial"/>
              <a:buNone/>
              <a:defRPr>
                <a:solidFill>
                  <a:srgbClr val="65809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9"/>
          <p:cNvSpPr txBox="1">
            <a:spLocks noGrp="1"/>
          </p:cNvSpPr>
          <p:nvPr>
            <p:ph type="body" idx="1"/>
          </p:nvPr>
        </p:nvSpPr>
        <p:spPr>
          <a:xfrm>
            <a:off x="838200" y="1825625"/>
            <a:ext cx="10515600" cy="391015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D47E3C"/>
              </a:buClr>
              <a:buSzPts val="2800"/>
              <a:buFont typeface="Arial"/>
              <a:buChar char="•"/>
              <a:defRPr/>
            </a:lvl1pPr>
            <a:lvl2pPr marL="914400" lvl="1" indent="-381000" algn="l">
              <a:lnSpc>
                <a:spcPct val="90000"/>
              </a:lnSpc>
              <a:spcBef>
                <a:spcPts val="500"/>
              </a:spcBef>
              <a:spcAft>
                <a:spcPts val="0"/>
              </a:spcAft>
              <a:buClr>
                <a:srgbClr val="D47E3C"/>
              </a:buClr>
              <a:buSzPts val="2400"/>
              <a:buFont typeface="Arial"/>
              <a:buChar char="•"/>
              <a:defRPr/>
            </a:lvl2pPr>
            <a:lvl3pPr marL="1371600" lvl="2" indent="-355600" algn="l">
              <a:lnSpc>
                <a:spcPct val="90000"/>
              </a:lnSpc>
              <a:spcBef>
                <a:spcPts val="500"/>
              </a:spcBef>
              <a:spcAft>
                <a:spcPts val="0"/>
              </a:spcAft>
              <a:buClr>
                <a:srgbClr val="D47E3C"/>
              </a:buClr>
              <a:buSzPts val="2000"/>
              <a:buFont typeface="Arial"/>
              <a:buChar char="•"/>
              <a:defRPr/>
            </a:lvl3pPr>
            <a:lvl4pPr marL="1828800" lvl="3" indent="-342900" algn="l">
              <a:lnSpc>
                <a:spcPct val="90000"/>
              </a:lnSpc>
              <a:spcBef>
                <a:spcPts val="500"/>
              </a:spcBef>
              <a:spcAft>
                <a:spcPts val="0"/>
              </a:spcAft>
              <a:buClr>
                <a:srgbClr val="D47E3C"/>
              </a:buClr>
              <a:buSzPts val="1800"/>
              <a:buFont typeface="Arial"/>
              <a:buChar char="•"/>
              <a:defRPr/>
            </a:lvl4pPr>
            <a:lvl5pPr marL="2286000" lvl="4" indent="-342900" algn="l">
              <a:lnSpc>
                <a:spcPct val="90000"/>
              </a:lnSpc>
              <a:spcBef>
                <a:spcPts val="500"/>
              </a:spcBef>
              <a:spcAft>
                <a:spcPts val="0"/>
              </a:spcAft>
              <a:buClr>
                <a:srgbClr val="D47E3C"/>
              </a:buClr>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658093"/>
              </a:buClr>
              <a:buSzPts val="4400"/>
              <a:buFont typeface="Arial"/>
              <a:buNone/>
              <a:defRPr sz="4400" b="1" i="0" u="none" strike="noStrike" cap="none">
                <a:solidFill>
                  <a:srgbClr val="65809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391015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D47E3C"/>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D47E3C"/>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23"/>
          <p:cNvPicPr preferRelativeResize="0"/>
          <p:nvPr/>
        </p:nvPicPr>
        <p:blipFill rotWithShape="1">
          <a:blip r:embed="rId8">
            <a:alphaModFix/>
          </a:blip>
          <a:srcRect/>
          <a:stretch/>
        </p:blipFill>
        <p:spPr>
          <a:xfrm>
            <a:off x="9317182" y="6015616"/>
            <a:ext cx="2570018" cy="592567"/>
          </a:xfrm>
          <a:prstGeom prst="rect">
            <a:avLst/>
          </a:prstGeom>
          <a:noFill/>
          <a:ln>
            <a:noFill/>
          </a:ln>
        </p:spPr>
      </p:pic>
      <p:sp>
        <p:nvSpPr>
          <p:cNvPr id="13" name="Google Shape;13;p23"/>
          <p:cNvSpPr/>
          <p:nvPr/>
        </p:nvSpPr>
        <p:spPr>
          <a:xfrm>
            <a:off x="0" y="0"/>
            <a:ext cx="290945" cy="6858000"/>
          </a:xfrm>
          <a:prstGeom prst="rect">
            <a:avLst/>
          </a:prstGeom>
          <a:solidFill>
            <a:srgbClr val="AFCE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decibelmagazine.com/wp-content/uploads/2022/09/PF-Town-Hall-handout-updated-w-QR-code-from-Julie-9-2-22.pdf"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www.protectfauquier.com/" TargetMode="External"/><Relationship Id="rId5" Type="http://schemas.openxmlformats.org/officeDocument/2006/relationships/hyperlink" Target="http://www.pecva.org/" TargetMode="External"/><Relationship Id="rId4" Type="http://schemas.openxmlformats.org/officeDocument/2006/relationships/hyperlink" Target="http://www.citizensforfauquier.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658093"/>
              </a:buClr>
              <a:buSzPts val="6000"/>
              <a:buFont typeface="Arial"/>
              <a:buNone/>
            </a:pPr>
            <a:r>
              <a:rPr lang="en-US"/>
              <a:t>Amazon Data Center </a:t>
            </a:r>
            <a:br>
              <a:rPr lang="en-US"/>
            </a:br>
            <a:r>
              <a:rPr lang="en-US"/>
              <a:t>Blackwell Road</a:t>
            </a:r>
            <a:endParaRPr/>
          </a:p>
        </p:txBody>
      </p:sp>
      <p:sp>
        <p:nvSpPr>
          <p:cNvPr id="37" name="Google Shape;37;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None/>
            </a:pPr>
            <a:r>
              <a:rPr lang="en-US" dirty="0"/>
              <a:t>SEPTEMBER 16, 2022</a:t>
            </a:r>
            <a:endParaRPr dirty="0"/>
          </a:p>
        </p:txBody>
      </p:sp>
      <p:sp>
        <p:nvSpPr>
          <p:cNvPr id="38" name="Google Shape;38;p1"/>
          <p:cNvSpPr/>
          <p:nvPr/>
        </p:nvSpPr>
        <p:spPr>
          <a:xfrm>
            <a:off x="8686800" y="5663381"/>
            <a:ext cx="3333135" cy="103238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9" name="Google Shape;39;p1" descr="Graphical user interface&#10;&#10;Description automatically generated"/>
          <p:cNvPicPr preferRelativeResize="0"/>
          <p:nvPr/>
        </p:nvPicPr>
        <p:blipFill rotWithShape="1">
          <a:blip r:embed="rId3">
            <a:alphaModFix/>
          </a:blip>
          <a:srcRect/>
          <a:stretch/>
        </p:blipFill>
        <p:spPr>
          <a:xfrm>
            <a:off x="2968113" y="4742712"/>
            <a:ext cx="6255774" cy="14368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0"/>
          <p:cNvSpPr txBox="1">
            <a:spLocks noGrp="1"/>
          </p:cNvSpPr>
          <p:nvPr>
            <p:ph type="title"/>
          </p:nvPr>
        </p:nvSpPr>
        <p:spPr>
          <a:xfrm>
            <a:off x="838200" y="365125"/>
            <a:ext cx="1079798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58093"/>
              </a:buClr>
              <a:buSzPts val="4400"/>
              <a:buFont typeface="Arial"/>
              <a:buNone/>
            </a:pPr>
            <a:r>
              <a:rPr lang="en-US"/>
              <a:t>What’s at stake if the SUP is approved?</a:t>
            </a:r>
            <a:endParaRPr/>
          </a:p>
        </p:txBody>
      </p:sp>
      <p:pic>
        <p:nvPicPr>
          <p:cNvPr id="139" name="Google Shape;139;p10" descr="Checkbox Checked with solid fill"/>
          <p:cNvPicPr preferRelativeResize="0"/>
          <p:nvPr/>
        </p:nvPicPr>
        <p:blipFill rotWithShape="1">
          <a:blip r:embed="rId3">
            <a:alphaModFix/>
          </a:blip>
          <a:srcRect/>
          <a:stretch/>
        </p:blipFill>
        <p:spPr>
          <a:xfrm>
            <a:off x="838200" y="1940869"/>
            <a:ext cx="914400" cy="914400"/>
          </a:xfrm>
          <a:prstGeom prst="rect">
            <a:avLst/>
          </a:prstGeom>
          <a:noFill/>
          <a:ln>
            <a:noFill/>
          </a:ln>
        </p:spPr>
      </p:pic>
      <p:sp>
        <p:nvSpPr>
          <p:cNvPr id="140" name="Google Shape;140;p10"/>
          <p:cNvSpPr txBox="1"/>
          <p:nvPr/>
        </p:nvSpPr>
        <p:spPr>
          <a:xfrm>
            <a:off x="1918447" y="2159616"/>
            <a:ext cx="60422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Scenic views entering and across town</a:t>
            </a:r>
            <a:endParaRPr/>
          </a:p>
        </p:txBody>
      </p:sp>
      <p:pic>
        <p:nvPicPr>
          <p:cNvPr id="141" name="Google Shape;141;p10" descr="Checkbox Checked with solid fill"/>
          <p:cNvPicPr preferRelativeResize="0"/>
          <p:nvPr/>
        </p:nvPicPr>
        <p:blipFill rotWithShape="1">
          <a:blip r:embed="rId3">
            <a:alphaModFix/>
          </a:blip>
          <a:srcRect/>
          <a:stretch/>
        </p:blipFill>
        <p:spPr>
          <a:xfrm>
            <a:off x="838200" y="2772865"/>
            <a:ext cx="914400" cy="914400"/>
          </a:xfrm>
          <a:prstGeom prst="rect">
            <a:avLst/>
          </a:prstGeom>
          <a:noFill/>
          <a:ln>
            <a:noFill/>
          </a:ln>
        </p:spPr>
      </p:pic>
      <p:sp>
        <p:nvSpPr>
          <p:cNvPr id="142" name="Google Shape;142;p10"/>
          <p:cNvSpPr txBox="1"/>
          <p:nvPr/>
        </p:nvSpPr>
        <p:spPr>
          <a:xfrm>
            <a:off x="1918447" y="3006602"/>
            <a:ext cx="60422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rial"/>
                <a:ea typeface="Arial"/>
                <a:cs typeface="Arial"/>
                <a:sym typeface="Arial"/>
              </a:rPr>
              <a:t>Quiet neighborhoods and </a:t>
            </a:r>
            <a:r>
              <a:rPr lang="en-US" sz="2400" dirty="0">
                <a:solidFill>
                  <a:schemeClr val="dk1"/>
                </a:solidFill>
              </a:rPr>
              <a:t>w</a:t>
            </a:r>
            <a:r>
              <a:rPr lang="en-US" sz="2400" dirty="0">
                <a:solidFill>
                  <a:schemeClr val="dk1"/>
                </a:solidFill>
                <a:latin typeface="Arial"/>
                <a:ea typeface="Arial"/>
                <a:cs typeface="Arial"/>
                <a:sym typeface="Arial"/>
              </a:rPr>
              <a:t>ater supply </a:t>
            </a:r>
            <a:endParaRPr dirty="0"/>
          </a:p>
        </p:txBody>
      </p:sp>
      <p:pic>
        <p:nvPicPr>
          <p:cNvPr id="143" name="Google Shape;143;p10" descr="Checkbox Checked with solid fill"/>
          <p:cNvPicPr preferRelativeResize="0"/>
          <p:nvPr/>
        </p:nvPicPr>
        <p:blipFill rotWithShape="1">
          <a:blip r:embed="rId3">
            <a:alphaModFix/>
          </a:blip>
          <a:srcRect/>
          <a:stretch/>
        </p:blipFill>
        <p:spPr>
          <a:xfrm>
            <a:off x="838200" y="3656792"/>
            <a:ext cx="914400" cy="914400"/>
          </a:xfrm>
          <a:prstGeom prst="rect">
            <a:avLst/>
          </a:prstGeom>
          <a:noFill/>
          <a:ln>
            <a:noFill/>
          </a:ln>
        </p:spPr>
      </p:pic>
      <p:sp>
        <p:nvSpPr>
          <p:cNvPr id="144" name="Google Shape;144;p10"/>
          <p:cNvSpPr txBox="1"/>
          <p:nvPr/>
        </p:nvSpPr>
        <p:spPr>
          <a:xfrm>
            <a:off x="1918447" y="3875539"/>
            <a:ext cx="6042212"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rial"/>
                <a:ea typeface="Arial"/>
                <a:cs typeface="Arial"/>
                <a:sym typeface="Arial"/>
              </a:rPr>
              <a:t>Rural town qualities and surrounding farmland </a:t>
            </a:r>
            <a:endParaRPr dirty="0"/>
          </a:p>
        </p:txBody>
      </p:sp>
      <p:pic>
        <p:nvPicPr>
          <p:cNvPr id="145" name="Google Shape;145;p10" descr="Checkbox Checked with solid fill"/>
          <p:cNvPicPr preferRelativeResize="0"/>
          <p:nvPr/>
        </p:nvPicPr>
        <p:blipFill rotWithShape="1">
          <a:blip r:embed="rId3">
            <a:alphaModFix/>
          </a:blip>
          <a:srcRect/>
          <a:stretch/>
        </p:blipFill>
        <p:spPr>
          <a:xfrm>
            <a:off x="838200" y="4543874"/>
            <a:ext cx="914400" cy="914400"/>
          </a:xfrm>
          <a:prstGeom prst="rect">
            <a:avLst/>
          </a:prstGeom>
          <a:noFill/>
          <a:ln>
            <a:noFill/>
          </a:ln>
        </p:spPr>
      </p:pic>
      <p:sp>
        <p:nvSpPr>
          <p:cNvPr id="146" name="Google Shape;146;p10"/>
          <p:cNvSpPr txBox="1"/>
          <p:nvPr/>
        </p:nvSpPr>
        <p:spPr>
          <a:xfrm>
            <a:off x="1918447" y="4762621"/>
            <a:ext cx="60422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Opportunities for real economic potential</a:t>
            </a:r>
            <a:endParaRPr/>
          </a:p>
        </p:txBody>
      </p:sp>
      <p:pic>
        <p:nvPicPr>
          <p:cNvPr id="147" name="Google Shape;147;p10" descr="Checkbox Checked with solid fill"/>
          <p:cNvPicPr preferRelativeResize="0"/>
          <p:nvPr/>
        </p:nvPicPr>
        <p:blipFill rotWithShape="1">
          <a:blip r:embed="rId3">
            <a:alphaModFix/>
          </a:blip>
          <a:srcRect/>
          <a:stretch/>
        </p:blipFill>
        <p:spPr>
          <a:xfrm>
            <a:off x="838200" y="5409057"/>
            <a:ext cx="914400" cy="914400"/>
          </a:xfrm>
          <a:prstGeom prst="rect">
            <a:avLst/>
          </a:prstGeom>
          <a:noFill/>
          <a:ln>
            <a:noFill/>
          </a:ln>
        </p:spPr>
      </p:pic>
      <p:sp>
        <p:nvSpPr>
          <p:cNvPr id="148" name="Google Shape;148;p10"/>
          <p:cNvSpPr txBox="1"/>
          <p:nvPr/>
        </p:nvSpPr>
        <p:spPr>
          <a:xfrm>
            <a:off x="1918447" y="5627804"/>
            <a:ext cx="75124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Transparency and accountability of elected officials</a:t>
            </a:r>
            <a:endParaRPr/>
          </a:p>
        </p:txBody>
      </p:sp>
      <p:pic>
        <p:nvPicPr>
          <p:cNvPr id="149" name="Google Shape;149;p10" descr="A picture containing text&#10;&#10;Description automatically generated"/>
          <p:cNvPicPr preferRelativeResize="0"/>
          <p:nvPr/>
        </p:nvPicPr>
        <p:blipFill rotWithShape="1">
          <a:blip r:embed="rId4">
            <a:alphaModFix/>
          </a:blip>
          <a:srcRect/>
          <a:stretch/>
        </p:blipFill>
        <p:spPr>
          <a:xfrm>
            <a:off x="8222298" y="2127485"/>
            <a:ext cx="3639667" cy="27837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11"/>
          <p:cNvSpPr txBox="1">
            <a:spLocks noGrp="1"/>
          </p:cNvSpPr>
          <p:nvPr>
            <p:ph type="title"/>
          </p:nvPr>
        </p:nvSpPr>
        <p:spPr>
          <a:xfrm>
            <a:off x="507844" y="398208"/>
            <a:ext cx="3505495" cy="162232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658093"/>
              </a:buClr>
              <a:buSzPct val="100000"/>
              <a:buFont typeface="Arial"/>
              <a:buNone/>
            </a:pPr>
            <a:r>
              <a:rPr lang="en-US" sz="4100" dirty="0">
                <a:latin typeface="Arial"/>
                <a:ea typeface="Arial"/>
                <a:cs typeface="Arial"/>
                <a:sym typeface="Arial"/>
              </a:rPr>
              <a:t>What About the Power Towers?</a:t>
            </a:r>
            <a:endParaRPr dirty="0"/>
          </a:p>
        </p:txBody>
      </p:sp>
      <p:sp>
        <p:nvSpPr>
          <p:cNvPr id="156" name="Google Shape;156;p11"/>
          <p:cNvSpPr txBox="1">
            <a:spLocks noGrp="1"/>
          </p:cNvSpPr>
          <p:nvPr>
            <p:ph type="body" idx="1"/>
          </p:nvPr>
        </p:nvSpPr>
        <p:spPr>
          <a:xfrm>
            <a:off x="507844" y="2202424"/>
            <a:ext cx="3990125" cy="425736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SzPts val="2000"/>
              <a:buFont typeface="Arial"/>
              <a:buChar char="•"/>
            </a:pPr>
            <a:r>
              <a:rPr lang="en-US" sz="2000" dirty="0">
                <a:latin typeface="Arial"/>
                <a:ea typeface="Arial"/>
                <a:cs typeface="Arial"/>
                <a:sym typeface="Arial"/>
              </a:rPr>
              <a:t>Dominion Energy has proposed building 230kV transmission lines and an 8-acre substation to supply the data center</a:t>
            </a:r>
          </a:p>
          <a:p>
            <a:pPr marL="0" lvl="0" indent="0" algn="l" rtl="0">
              <a:lnSpc>
                <a:spcPct val="90000"/>
              </a:lnSpc>
              <a:spcBef>
                <a:spcPts val="0"/>
              </a:spcBef>
              <a:spcAft>
                <a:spcPts val="0"/>
              </a:spcAft>
              <a:buSzPts val="2000"/>
              <a:buNone/>
            </a:pPr>
            <a:endParaRPr lang="en-US" sz="2000" dirty="0">
              <a:latin typeface="Arial"/>
              <a:ea typeface="Arial"/>
              <a:cs typeface="Arial"/>
              <a:sym typeface="Arial"/>
            </a:endParaRPr>
          </a:p>
          <a:p>
            <a:pPr marL="228600" lvl="0" indent="-228600" algn="l" rtl="0">
              <a:lnSpc>
                <a:spcPct val="90000"/>
              </a:lnSpc>
              <a:spcBef>
                <a:spcPts val="0"/>
              </a:spcBef>
              <a:spcAft>
                <a:spcPts val="0"/>
              </a:spcAft>
              <a:buSzPts val="2000"/>
              <a:buFont typeface="Arial"/>
              <a:buChar char="•"/>
            </a:pPr>
            <a:r>
              <a:rPr lang="en-US" sz="2000" dirty="0"/>
              <a:t>This is approximately 20 times the power Amazon would need</a:t>
            </a:r>
            <a:endParaRPr dirty="0"/>
          </a:p>
          <a:p>
            <a:pPr marL="228600" lvl="0" indent="-228600" algn="l" rtl="0">
              <a:lnSpc>
                <a:spcPct val="90000"/>
              </a:lnSpc>
              <a:spcBef>
                <a:spcPts val="1000"/>
              </a:spcBef>
              <a:spcAft>
                <a:spcPts val="0"/>
              </a:spcAft>
              <a:buSzPts val="2000"/>
              <a:buFont typeface="Arial"/>
              <a:buChar char="•"/>
            </a:pPr>
            <a:r>
              <a:rPr lang="en-US" sz="2000" dirty="0">
                <a:latin typeface="Arial"/>
                <a:ea typeface="Arial"/>
                <a:cs typeface="Arial"/>
                <a:sym typeface="Arial"/>
              </a:rPr>
              <a:t>Routing of the transmission lines is unclear</a:t>
            </a:r>
            <a:endParaRPr dirty="0"/>
          </a:p>
          <a:p>
            <a:pPr marL="228600" lvl="0" indent="-228600" algn="l" rtl="0">
              <a:lnSpc>
                <a:spcPct val="90000"/>
              </a:lnSpc>
              <a:spcBef>
                <a:spcPts val="1000"/>
              </a:spcBef>
              <a:spcAft>
                <a:spcPts val="0"/>
              </a:spcAft>
              <a:buSzPts val="2000"/>
              <a:buFont typeface="Arial"/>
              <a:buChar char="•"/>
            </a:pPr>
            <a:r>
              <a:rPr lang="en-US" sz="2000" dirty="0">
                <a:latin typeface="Arial"/>
                <a:ea typeface="Arial"/>
                <a:cs typeface="Arial"/>
                <a:sym typeface="Arial"/>
              </a:rPr>
              <a:t>Transmission lines would require 110-foot towers and a 100-foot swath through countryside</a:t>
            </a:r>
          </a:p>
          <a:p>
            <a:pPr marL="228600" lvl="0" indent="-228600" algn="l" rtl="0">
              <a:lnSpc>
                <a:spcPct val="90000"/>
              </a:lnSpc>
              <a:spcBef>
                <a:spcPts val="1000"/>
              </a:spcBef>
              <a:spcAft>
                <a:spcPts val="0"/>
              </a:spcAft>
              <a:buSzPts val="2000"/>
              <a:buFont typeface="Arial"/>
              <a:buChar char="•"/>
            </a:pPr>
            <a:r>
              <a:rPr lang="en-US" sz="2000" dirty="0">
                <a:latin typeface="Arial"/>
                <a:ea typeface="Arial"/>
                <a:cs typeface="Arial"/>
                <a:sym typeface="Arial"/>
              </a:rPr>
              <a:t>Dominion has recently indicated they might be able to supply data center with out the transmission lines</a:t>
            </a:r>
          </a:p>
          <a:p>
            <a:pPr marL="0" lvl="0" indent="0" algn="l" rtl="0">
              <a:lnSpc>
                <a:spcPct val="90000"/>
              </a:lnSpc>
              <a:spcBef>
                <a:spcPts val="1000"/>
              </a:spcBef>
              <a:spcAft>
                <a:spcPts val="0"/>
              </a:spcAft>
              <a:buSzPts val="2000"/>
              <a:buNone/>
            </a:pPr>
            <a:endParaRPr dirty="0"/>
          </a:p>
        </p:txBody>
      </p:sp>
      <p:sp>
        <p:nvSpPr>
          <p:cNvPr id="157" name="Google Shape;157;p11"/>
          <p:cNvSpPr/>
          <p:nvPr/>
        </p:nvSpPr>
        <p:spPr>
          <a:xfrm>
            <a:off x="4639056" y="0"/>
            <a:ext cx="7552944"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11"/>
          <p:cNvSpPr/>
          <p:nvPr/>
        </p:nvSpPr>
        <p:spPr>
          <a:xfrm>
            <a:off x="5123688" y="557784"/>
            <a:ext cx="6584098"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9" name="Google Shape;159;p11" descr="Map&#10;&#10;Description automatically generated"/>
          <p:cNvPicPr preferRelativeResize="0"/>
          <p:nvPr/>
        </p:nvPicPr>
        <p:blipFill rotWithShape="1">
          <a:blip r:embed="rId3">
            <a:alphaModFix/>
          </a:blip>
          <a:srcRect/>
          <a:stretch/>
        </p:blipFill>
        <p:spPr>
          <a:xfrm>
            <a:off x="5405862" y="1523763"/>
            <a:ext cx="6019331" cy="38072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12"/>
          <p:cNvSpPr txBox="1">
            <a:spLocks noGrp="1"/>
          </p:cNvSpPr>
          <p:nvPr>
            <p:ph type="title"/>
          </p:nvPr>
        </p:nvSpPr>
        <p:spPr>
          <a:xfrm>
            <a:off x="4965430" y="629268"/>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658093"/>
              </a:buClr>
              <a:buSzPts val="4100"/>
              <a:buFont typeface="Arial"/>
              <a:buNone/>
            </a:pPr>
            <a:r>
              <a:rPr lang="en-US" sz="4100">
                <a:latin typeface="Arial"/>
                <a:ea typeface="Arial"/>
                <a:cs typeface="Arial"/>
                <a:sym typeface="Arial"/>
              </a:rPr>
              <a:t>Power Towers: </a:t>
            </a:r>
            <a:br>
              <a:rPr lang="en-US" sz="4100">
                <a:latin typeface="Arial"/>
                <a:ea typeface="Arial"/>
                <a:cs typeface="Arial"/>
                <a:sym typeface="Arial"/>
              </a:rPr>
            </a:br>
            <a:r>
              <a:rPr lang="en-US" sz="4100">
                <a:latin typeface="Arial"/>
                <a:ea typeface="Arial"/>
                <a:cs typeface="Arial"/>
                <a:sym typeface="Arial"/>
              </a:rPr>
              <a:t>3 Things to Know</a:t>
            </a:r>
            <a:endParaRPr/>
          </a:p>
        </p:txBody>
      </p:sp>
      <p:sp>
        <p:nvSpPr>
          <p:cNvPr id="165" name="Google Shape;165;p12"/>
          <p:cNvSpPr txBox="1">
            <a:spLocks noGrp="1"/>
          </p:cNvSpPr>
          <p:nvPr>
            <p:ph type="body" idx="1"/>
          </p:nvPr>
        </p:nvSpPr>
        <p:spPr>
          <a:xfrm>
            <a:off x="4965431" y="2312897"/>
            <a:ext cx="6903840" cy="3785419"/>
          </a:xfrm>
          <a:prstGeom prst="rect">
            <a:avLst/>
          </a:prstGeom>
          <a:noFill/>
          <a:ln>
            <a:noFill/>
          </a:ln>
        </p:spPr>
        <p:txBody>
          <a:bodyPr spcFirstLastPara="1" wrap="square" lIns="91425" tIns="45700" rIns="91425" bIns="45700" anchor="t" anchorCtr="0">
            <a:noAutofit/>
          </a:bodyPr>
          <a:lstStyle/>
          <a:p>
            <a:pPr marL="742950" lvl="0" indent="-457200" algn="l" rtl="0">
              <a:lnSpc>
                <a:spcPct val="90000"/>
              </a:lnSpc>
              <a:spcBef>
                <a:spcPts val="0"/>
              </a:spcBef>
              <a:spcAft>
                <a:spcPts val="0"/>
              </a:spcAft>
              <a:buSzPts val="2400"/>
              <a:buFont typeface="Calibri"/>
              <a:buAutoNum type="arabicPeriod"/>
            </a:pPr>
            <a:r>
              <a:rPr lang="en-US" sz="2400" dirty="0">
                <a:latin typeface="Arial"/>
                <a:ea typeface="Arial"/>
                <a:cs typeface="Arial"/>
                <a:sym typeface="Arial"/>
              </a:rPr>
              <a:t>SUP approval does NOT require final determination of power tower route</a:t>
            </a:r>
            <a:endParaRPr dirty="0"/>
          </a:p>
          <a:p>
            <a:pPr marL="742950" lvl="0" indent="-304800" algn="l" rtl="0">
              <a:lnSpc>
                <a:spcPct val="90000"/>
              </a:lnSpc>
              <a:spcBef>
                <a:spcPts val="1000"/>
              </a:spcBef>
              <a:spcAft>
                <a:spcPts val="0"/>
              </a:spcAft>
              <a:buSzPts val="2400"/>
              <a:buFont typeface="Calibri"/>
              <a:buNone/>
            </a:pPr>
            <a:endParaRPr sz="2400" dirty="0">
              <a:latin typeface="Arial"/>
              <a:ea typeface="Arial"/>
              <a:cs typeface="Arial"/>
              <a:sym typeface="Arial"/>
            </a:endParaRPr>
          </a:p>
          <a:p>
            <a:pPr marL="742950" lvl="0" indent="-457200" algn="l" rtl="0">
              <a:lnSpc>
                <a:spcPct val="90000"/>
              </a:lnSpc>
              <a:spcBef>
                <a:spcPts val="1000"/>
              </a:spcBef>
              <a:spcAft>
                <a:spcPts val="0"/>
              </a:spcAft>
              <a:buSzPts val="2400"/>
              <a:buFont typeface="Calibri"/>
              <a:buAutoNum type="arabicPeriod"/>
            </a:pPr>
            <a:r>
              <a:rPr lang="en-US" sz="2400" dirty="0">
                <a:latin typeface="Arial"/>
                <a:ea typeface="Arial"/>
                <a:cs typeface="Arial"/>
                <a:sym typeface="Arial"/>
              </a:rPr>
              <a:t>The route will be determined by Virginia’s State Corporation Commission (SCC). </a:t>
            </a:r>
            <a:r>
              <a:rPr lang="en-US" sz="2400" b="1" dirty="0">
                <a:solidFill>
                  <a:srgbClr val="D47E3C"/>
                </a:solidFill>
              </a:rPr>
              <a:t>T</a:t>
            </a:r>
            <a:r>
              <a:rPr lang="en-US" sz="2400" b="1" dirty="0">
                <a:solidFill>
                  <a:srgbClr val="D47E3C"/>
                </a:solidFill>
                <a:latin typeface="Arial"/>
                <a:ea typeface="Arial"/>
                <a:cs typeface="Arial"/>
                <a:sym typeface="Arial"/>
              </a:rPr>
              <a:t>hey have the final say</a:t>
            </a:r>
            <a:endParaRPr dirty="0"/>
          </a:p>
          <a:p>
            <a:pPr marL="742950" lvl="0" indent="-304800" algn="l" rtl="0">
              <a:lnSpc>
                <a:spcPct val="90000"/>
              </a:lnSpc>
              <a:spcBef>
                <a:spcPts val="1000"/>
              </a:spcBef>
              <a:spcAft>
                <a:spcPts val="0"/>
              </a:spcAft>
              <a:buSzPts val="2400"/>
              <a:buFont typeface="Calibri"/>
              <a:buNone/>
            </a:pPr>
            <a:endParaRPr sz="2400" dirty="0">
              <a:latin typeface="Arial"/>
              <a:ea typeface="Arial"/>
              <a:cs typeface="Arial"/>
              <a:sym typeface="Arial"/>
            </a:endParaRPr>
          </a:p>
          <a:p>
            <a:pPr marL="742950" lvl="0" indent="-457200" algn="l" rtl="0">
              <a:lnSpc>
                <a:spcPct val="90000"/>
              </a:lnSpc>
              <a:spcBef>
                <a:spcPts val="1000"/>
              </a:spcBef>
              <a:spcAft>
                <a:spcPts val="0"/>
              </a:spcAft>
              <a:buSzPts val="2400"/>
              <a:buFont typeface="Calibri"/>
              <a:buAutoNum type="arabicPeriod"/>
            </a:pPr>
            <a:r>
              <a:rPr lang="en-US" sz="2400" dirty="0">
                <a:latin typeface="Arial"/>
                <a:ea typeface="Arial"/>
                <a:cs typeface="Arial"/>
                <a:sym typeface="Arial"/>
              </a:rPr>
              <a:t>SCC almost never approves underground lines – this is NOT a likely option</a:t>
            </a:r>
            <a:endParaRPr dirty="0"/>
          </a:p>
        </p:txBody>
      </p:sp>
      <p:pic>
        <p:nvPicPr>
          <p:cNvPr id="166" name="Google Shape;166;p12" descr="A picture containing grass, sky, outdoor, track&#10;&#10;Description automatically generated"/>
          <p:cNvPicPr preferRelativeResize="0"/>
          <p:nvPr/>
        </p:nvPicPr>
        <p:blipFill rotWithShape="1">
          <a:blip r:embed="rId3">
            <a:alphaModFix/>
          </a:blip>
          <a:srcRect l="2391"/>
          <a:stretch/>
        </p:blipFill>
        <p:spPr>
          <a:xfrm>
            <a:off x="20" y="10"/>
            <a:ext cx="4635571" cy="6857990"/>
          </a:xfrm>
          <a:prstGeom prst="rect">
            <a:avLst/>
          </a:prstGeom>
          <a:noFill/>
          <a:ln>
            <a:noFill/>
          </a:ln>
        </p:spPr>
      </p:pic>
      <p:cxnSp>
        <p:nvCxnSpPr>
          <p:cNvPr id="167" name="Google Shape;167;p12"/>
          <p:cNvCxnSpPr/>
          <p:nvPr/>
        </p:nvCxnSpPr>
        <p:spPr>
          <a:xfrm>
            <a:off x="5080934" y="2115117"/>
            <a:ext cx="6309360" cy="0"/>
          </a:xfrm>
          <a:prstGeom prst="straightConnector1">
            <a:avLst/>
          </a:prstGeom>
          <a:noFill/>
          <a:ln w="19050" cap="flat" cmpd="sng">
            <a:solidFill>
              <a:srgbClr val="647F9E"/>
            </a:solidFill>
            <a:prstDash val="solid"/>
            <a:miter lim="800000"/>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58093"/>
              </a:buClr>
              <a:buSzPts val="4400"/>
              <a:buFont typeface="Arial"/>
              <a:buNone/>
            </a:pPr>
            <a:r>
              <a:rPr lang="en-US" sz="3800" dirty="0"/>
              <a:t>Welcome to Warrenton!!!  This is How the Power Towers Would Look on Route 29.</a:t>
            </a:r>
            <a:endParaRPr sz="3800" dirty="0"/>
          </a:p>
        </p:txBody>
      </p:sp>
      <p:pic>
        <p:nvPicPr>
          <p:cNvPr id="174" name="Google Shape;174;p13"/>
          <p:cNvPicPr preferRelativeResize="0">
            <a:picLocks noGrp="1"/>
          </p:cNvPicPr>
          <p:nvPr>
            <p:ph type="body" idx="1"/>
          </p:nvPr>
        </p:nvPicPr>
        <p:blipFill rotWithShape="1">
          <a:blip r:embed="rId3">
            <a:alphaModFix/>
          </a:blip>
          <a:srcRect/>
          <a:stretch/>
        </p:blipFill>
        <p:spPr>
          <a:xfrm>
            <a:off x="5748120" y="1690688"/>
            <a:ext cx="5303339" cy="4164103"/>
          </a:xfrm>
          <a:prstGeom prst="rect">
            <a:avLst/>
          </a:prstGeom>
          <a:noFill/>
          <a:ln>
            <a:noFill/>
          </a:ln>
        </p:spPr>
      </p:pic>
      <p:pic>
        <p:nvPicPr>
          <p:cNvPr id="175" name="Google Shape;175;p13" descr="A picture containing way, scene, road, sky&#10;&#10;Description automatically generated"/>
          <p:cNvPicPr preferRelativeResize="0">
            <a:picLocks noGrp="1"/>
          </p:cNvPicPr>
          <p:nvPr>
            <p:ph type="body" idx="2"/>
          </p:nvPr>
        </p:nvPicPr>
        <p:blipFill rotWithShape="1">
          <a:blip r:embed="rId4">
            <a:alphaModFix/>
          </a:blip>
          <a:srcRect/>
          <a:stretch/>
        </p:blipFill>
        <p:spPr>
          <a:xfrm>
            <a:off x="838200" y="1690688"/>
            <a:ext cx="4608905" cy="41641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58093"/>
              </a:buClr>
              <a:buSzPts val="4400"/>
              <a:buFont typeface="Arial"/>
              <a:buNone/>
            </a:pPr>
            <a:r>
              <a:rPr lang="en-US"/>
              <a:t>A Changing </a:t>
            </a:r>
            <a:br>
              <a:rPr lang="en-US"/>
            </a:br>
            <a:r>
              <a:rPr lang="en-US"/>
              <a:t>Viewscape</a:t>
            </a:r>
            <a:endParaRPr/>
          </a:p>
        </p:txBody>
      </p:sp>
      <p:sp>
        <p:nvSpPr>
          <p:cNvPr id="182" name="Google Shape;182;p14"/>
          <p:cNvSpPr txBox="1">
            <a:spLocks noGrp="1"/>
          </p:cNvSpPr>
          <p:nvPr>
            <p:ph type="body" idx="1"/>
          </p:nvPr>
        </p:nvSpPr>
        <p:spPr>
          <a:xfrm>
            <a:off x="838200" y="1999810"/>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sz="2400" b="1" dirty="0">
                <a:solidFill>
                  <a:srgbClr val="D47E3C"/>
                </a:solidFill>
              </a:rPr>
              <a:t>Visible from many parts of the town and county with eight neighborhoods directly impacted:</a:t>
            </a:r>
            <a:endParaRPr sz="2400" dirty="0"/>
          </a:p>
          <a:p>
            <a:pPr marL="685800" lvl="1" indent="-228600" algn="l" rtl="0">
              <a:lnSpc>
                <a:spcPct val="90000"/>
              </a:lnSpc>
              <a:spcBef>
                <a:spcPts val="500"/>
              </a:spcBef>
              <a:spcAft>
                <a:spcPts val="0"/>
              </a:spcAft>
              <a:buSzPts val="2400"/>
              <a:buChar char="•"/>
            </a:pPr>
            <a:r>
              <a:rPr lang="en-US" dirty="0" err="1"/>
              <a:t>Breezewood</a:t>
            </a:r>
            <a:r>
              <a:rPr lang="en-US" dirty="0"/>
              <a:t> </a:t>
            </a:r>
            <a:endParaRPr dirty="0"/>
          </a:p>
          <a:p>
            <a:pPr marL="685800" lvl="1" indent="-228600" algn="l" rtl="0">
              <a:lnSpc>
                <a:spcPct val="90000"/>
              </a:lnSpc>
              <a:spcBef>
                <a:spcPts val="500"/>
              </a:spcBef>
              <a:spcAft>
                <a:spcPts val="0"/>
              </a:spcAft>
              <a:buSzPts val="2400"/>
              <a:buChar char="•"/>
            </a:pPr>
            <a:r>
              <a:rPr lang="en-US" dirty="0"/>
              <a:t>Edgemont</a:t>
            </a:r>
            <a:endParaRPr dirty="0"/>
          </a:p>
          <a:p>
            <a:pPr marL="685800" lvl="1" indent="-228600" algn="l" rtl="0">
              <a:lnSpc>
                <a:spcPct val="90000"/>
              </a:lnSpc>
              <a:spcBef>
                <a:spcPts val="500"/>
              </a:spcBef>
              <a:spcAft>
                <a:spcPts val="0"/>
              </a:spcAft>
              <a:buSzPts val="2400"/>
              <a:buChar char="•"/>
            </a:pPr>
            <a:r>
              <a:rPr lang="en-US" dirty="0"/>
              <a:t>Highlands</a:t>
            </a:r>
            <a:endParaRPr dirty="0"/>
          </a:p>
          <a:p>
            <a:pPr marL="685800" lvl="1" indent="-228600" algn="l" rtl="0">
              <a:lnSpc>
                <a:spcPct val="90000"/>
              </a:lnSpc>
              <a:spcBef>
                <a:spcPts val="500"/>
              </a:spcBef>
              <a:spcAft>
                <a:spcPts val="0"/>
              </a:spcAft>
              <a:buSzPts val="2400"/>
              <a:buChar char="•"/>
            </a:pPr>
            <a:r>
              <a:rPr lang="en-US" dirty="0"/>
              <a:t>North Rock</a:t>
            </a:r>
            <a:endParaRPr dirty="0"/>
          </a:p>
          <a:p>
            <a:pPr marL="685800" lvl="1" indent="-228600" algn="l" rtl="0">
              <a:lnSpc>
                <a:spcPct val="90000"/>
              </a:lnSpc>
              <a:spcBef>
                <a:spcPts val="500"/>
              </a:spcBef>
              <a:spcAft>
                <a:spcPts val="0"/>
              </a:spcAft>
              <a:buSzPts val="2400"/>
              <a:buChar char="•"/>
            </a:pPr>
            <a:r>
              <a:rPr lang="en-US" dirty="0"/>
              <a:t>Oak Springs</a:t>
            </a:r>
            <a:endParaRPr dirty="0"/>
          </a:p>
          <a:p>
            <a:pPr marL="685800" lvl="1" indent="-228600" algn="l" rtl="0">
              <a:lnSpc>
                <a:spcPct val="90000"/>
              </a:lnSpc>
              <a:spcBef>
                <a:spcPts val="500"/>
              </a:spcBef>
              <a:spcAft>
                <a:spcPts val="0"/>
              </a:spcAft>
              <a:buSzPts val="2400"/>
              <a:buChar char="•"/>
            </a:pPr>
            <a:r>
              <a:rPr lang="en-US" dirty="0"/>
              <a:t>Reserve at </a:t>
            </a:r>
            <a:r>
              <a:rPr lang="en-US" dirty="0" err="1"/>
              <a:t>Moorehead</a:t>
            </a:r>
            <a:endParaRPr dirty="0"/>
          </a:p>
          <a:p>
            <a:pPr marL="685800" lvl="1" indent="-228600" algn="l" rtl="0">
              <a:lnSpc>
                <a:spcPct val="90000"/>
              </a:lnSpc>
              <a:spcBef>
                <a:spcPts val="500"/>
              </a:spcBef>
              <a:spcAft>
                <a:spcPts val="0"/>
              </a:spcAft>
              <a:buSzPts val="2400"/>
              <a:buChar char="•"/>
            </a:pPr>
            <a:r>
              <a:rPr lang="en-US" dirty="0"/>
              <a:t>Ridges of Warrenton</a:t>
            </a:r>
            <a:endParaRPr dirty="0"/>
          </a:p>
          <a:p>
            <a:pPr marL="685800" lvl="1" indent="-228600" algn="l" rtl="0">
              <a:lnSpc>
                <a:spcPct val="90000"/>
              </a:lnSpc>
              <a:spcBef>
                <a:spcPts val="500"/>
              </a:spcBef>
              <a:spcAft>
                <a:spcPts val="0"/>
              </a:spcAft>
              <a:buSzPts val="2400"/>
              <a:buChar char="•"/>
            </a:pPr>
            <a:r>
              <a:rPr lang="en-US" dirty="0"/>
              <a:t>Villas at the Ridges</a:t>
            </a:r>
            <a:endParaRPr dirty="0"/>
          </a:p>
        </p:txBody>
      </p:sp>
      <p:sp>
        <p:nvSpPr>
          <p:cNvPr id="183" name="Google Shape;183;p14"/>
          <p:cNvSpPr/>
          <p:nvPr/>
        </p:nvSpPr>
        <p:spPr>
          <a:xfrm>
            <a:off x="8736269" y="4639927"/>
            <a:ext cx="516195" cy="376210"/>
          </a:xfrm>
          <a:prstGeom prst="rect">
            <a:avLst/>
          </a:prstGeom>
          <a:noFill/>
          <a:ln w="57150" cap="flat" cmpd="sng">
            <a:solidFill>
              <a:srgbClr val="D47E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4" name="Google Shape;184;p14" descr="Map&#10;&#10;Description automatically generated"/>
          <p:cNvPicPr preferRelativeResize="0">
            <a:picLocks noGrp="1"/>
          </p:cNvPicPr>
          <p:nvPr>
            <p:ph type="body" idx="2"/>
          </p:nvPr>
        </p:nvPicPr>
        <p:blipFill rotWithShape="1">
          <a:blip r:embed="rId3">
            <a:alphaModFix/>
          </a:blip>
          <a:srcRect/>
          <a:stretch/>
        </p:blipFill>
        <p:spPr>
          <a:xfrm>
            <a:off x="6682221" y="664799"/>
            <a:ext cx="4777276" cy="5060142"/>
          </a:xfrm>
          <a:prstGeom prst="rect">
            <a:avLst/>
          </a:prstGeom>
          <a:noFill/>
          <a:ln>
            <a:noFill/>
          </a:ln>
        </p:spPr>
      </p:pic>
      <p:pic>
        <p:nvPicPr>
          <p:cNvPr id="185" name="Google Shape;185;p14" descr="Graphical user interface, text&#10;&#10;Description automatically generated"/>
          <p:cNvPicPr preferRelativeResize="0"/>
          <p:nvPr/>
        </p:nvPicPr>
        <p:blipFill rotWithShape="1">
          <a:blip r:embed="rId4">
            <a:alphaModFix/>
          </a:blip>
          <a:srcRect/>
          <a:stretch/>
        </p:blipFill>
        <p:spPr>
          <a:xfrm>
            <a:off x="6916606" y="5872032"/>
            <a:ext cx="2154253" cy="8402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txBox="1">
            <a:spLocks noGrp="1"/>
          </p:cNvSpPr>
          <p:nvPr>
            <p:ph type="title"/>
          </p:nvPr>
        </p:nvSpPr>
        <p:spPr>
          <a:xfrm>
            <a:off x="839788" y="309720"/>
            <a:ext cx="3932237" cy="16002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658093"/>
              </a:buClr>
              <a:buSzPct val="100000"/>
              <a:buFont typeface="Arial"/>
              <a:buNone/>
            </a:pPr>
            <a:r>
              <a:rPr lang="en-US" sz="4000"/>
              <a:t>Noise in the Neighborhoods!</a:t>
            </a:r>
            <a:endParaRPr/>
          </a:p>
        </p:txBody>
      </p:sp>
      <p:sp>
        <p:nvSpPr>
          <p:cNvPr id="192" name="Google Shape;192;p15"/>
          <p:cNvSpPr txBox="1">
            <a:spLocks noGrp="1"/>
          </p:cNvSpPr>
          <p:nvPr>
            <p:ph type="body" idx="1"/>
          </p:nvPr>
        </p:nvSpPr>
        <p:spPr>
          <a:xfrm>
            <a:off x="839787" y="1981925"/>
            <a:ext cx="5280355" cy="3811588"/>
          </a:xfrm>
          <a:prstGeom prst="rect">
            <a:avLst/>
          </a:prstGeom>
          <a:noFill/>
          <a:ln>
            <a:noFill/>
          </a:ln>
        </p:spPr>
        <p:txBody>
          <a:bodyPr spcFirstLastPara="1" wrap="square" lIns="91425" tIns="45700" rIns="91425" bIns="45700" anchor="t" anchorCtr="0">
            <a:normAutofit fontScale="92500" lnSpcReduction="10000"/>
          </a:bodyPr>
          <a:lstStyle/>
          <a:p>
            <a:pPr marL="285750" lvl="0" indent="-285750" algn="l" rtl="0">
              <a:lnSpc>
                <a:spcPct val="90000"/>
              </a:lnSpc>
              <a:spcBef>
                <a:spcPts val="0"/>
              </a:spcBef>
              <a:spcAft>
                <a:spcPts val="0"/>
              </a:spcAft>
              <a:buClr>
                <a:srgbClr val="D47E3C"/>
              </a:buClr>
              <a:buSzPts val="2400"/>
              <a:buFont typeface="Arial"/>
              <a:buChar char="•"/>
            </a:pPr>
            <a:r>
              <a:rPr lang="en-US" sz="2400" dirty="0"/>
              <a:t>Data center facilities generate significant noise and vibration</a:t>
            </a:r>
            <a:endParaRPr dirty="0"/>
          </a:p>
          <a:p>
            <a:pPr marL="285750" lvl="0" indent="-285750" algn="l" rtl="0">
              <a:lnSpc>
                <a:spcPct val="90000"/>
              </a:lnSpc>
              <a:spcBef>
                <a:spcPts val="1000"/>
              </a:spcBef>
              <a:spcAft>
                <a:spcPts val="0"/>
              </a:spcAft>
              <a:buClr>
                <a:srgbClr val="D47E3C"/>
              </a:buClr>
              <a:buSzPts val="2400"/>
              <a:buFont typeface="Arial"/>
              <a:buChar char="•"/>
            </a:pPr>
            <a:r>
              <a:rPr lang="en-US" sz="2400" dirty="0"/>
              <a:t>Noisy on-site backup generators are run regularly to ensure operational status</a:t>
            </a:r>
            <a:endParaRPr dirty="0"/>
          </a:p>
          <a:p>
            <a:pPr marL="285750" lvl="0" indent="-285750" algn="l" rtl="0">
              <a:lnSpc>
                <a:spcPct val="90000"/>
              </a:lnSpc>
              <a:spcBef>
                <a:spcPts val="1000"/>
              </a:spcBef>
              <a:spcAft>
                <a:spcPts val="0"/>
              </a:spcAft>
              <a:buClr>
                <a:srgbClr val="D47E3C"/>
              </a:buClr>
              <a:buSzPts val="2400"/>
              <a:buFont typeface="Arial"/>
              <a:buChar char="•"/>
            </a:pPr>
            <a:r>
              <a:rPr lang="en-US" sz="2400" dirty="0"/>
              <a:t>657 homes and businesses within 2,500 feet of data center impacted</a:t>
            </a:r>
            <a:endParaRPr dirty="0"/>
          </a:p>
          <a:p>
            <a:pPr marL="285750" lvl="0" indent="-285750" algn="l" rtl="0">
              <a:lnSpc>
                <a:spcPct val="90000"/>
              </a:lnSpc>
              <a:spcBef>
                <a:spcPts val="1000"/>
              </a:spcBef>
              <a:spcAft>
                <a:spcPts val="0"/>
              </a:spcAft>
              <a:buClr>
                <a:srgbClr val="D47E3C"/>
              </a:buClr>
              <a:buSzPts val="2400"/>
              <a:buFont typeface="Arial"/>
              <a:buChar char="•"/>
            </a:pPr>
            <a:r>
              <a:rPr lang="en-US" sz="2400" dirty="0"/>
              <a:t>Documented health consequences</a:t>
            </a:r>
          </a:p>
          <a:p>
            <a:pPr marL="285750" lvl="0" indent="-285750" algn="l" rtl="0">
              <a:lnSpc>
                <a:spcPct val="90000"/>
              </a:lnSpc>
              <a:spcBef>
                <a:spcPts val="1000"/>
              </a:spcBef>
              <a:spcAft>
                <a:spcPts val="0"/>
              </a:spcAft>
              <a:buClr>
                <a:srgbClr val="D47E3C"/>
              </a:buClr>
              <a:buSzPts val="2400"/>
              <a:buFont typeface="Arial"/>
              <a:buChar char="•"/>
            </a:pPr>
            <a:r>
              <a:rPr lang="en-US" sz="2400" dirty="0"/>
              <a:t>Projected noise levels from AWS and independent experts already exceed Warrenton Town limits. </a:t>
            </a:r>
            <a:endParaRPr dirty="0"/>
          </a:p>
        </p:txBody>
      </p:sp>
      <p:pic>
        <p:nvPicPr>
          <p:cNvPr id="12" name="Picture 11">
            <a:extLst>
              <a:ext uri="{FF2B5EF4-FFF2-40B4-BE49-F238E27FC236}">
                <a16:creationId xmlns:a16="http://schemas.microsoft.com/office/drawing/2014/main" id="{B7D45365-5FF4-1A40-A479-714AFAE0F92E}"/>
              </a:ext>
            </a:extLst>
          </p:cNvPr>
          <p:cNvPicPr>
            <a:picLocks noChangeAspect="1"/>
          </p:cNvPicPr>
          <p:nvPr/>
        </p:nvPicPr>
        <p:blipFill>
          <a:blip r:embed="rId3"/>
          <a:stretch>
            <a:fillRect/>
          </a:stretch>
        </p:blipFill>
        <p:spPr>
          <a:xfrm>
            <a:off x="5971679" y="804672"/>
            <a:ext cx="5711351" cy="47160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58093"/>
              </a:buClr>
              <a:buSzPts val="4400"/>
              <a:buFont typeface="Arial"/>
              <a:buNone/>
            </a:pPr>
            <a:r>
              <a:rPr lang="en-US"/>
              <a:t>How to Help: Say NO to the SUP</a:t>
            </a:r>
            <a:endParaRPr/>
          </a:p>
        </p:txBody>
      </p:sp>
      <p:sp>
        <p:nvSpPr>
          <p:cNvPr id="206" name="Google Shape;206;p16"/>
          <p:cNvSpPr txBox="1">
            <a:spLocks noGrp="1"/>
          </p:cNvSpPr>
          <p:nvPr>
            <p:ph type="body" idx="1"/>
          </p:nvPr>
        </p:nvSpPr>
        <p:spPr>
          <a:xfrm>
            <a:off x="838200" y="1825625"/>
            <a:ext cx="10515600" cy="3910157"/>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rgbClr val="D47E3C"/>
              </a:buClr>
              <a:buSzPts val="2800"/>
              <a:buFont typeface="Arial"/>
              <a:buChar char="•"/>
            </a:pPr>
            <a:r>
              <a:rPr lang="en-US" dirty="0"/>
              <a:t>Contact the Planning Commission and Town Council </a:t>
            </a:r>
            <a:endParaRPr dirty="0"/>
          </a:p>
          <a:p>
            <a:pPr marL="457200" lvl="0" indent="-457200" algn="l" rtl="0">
              <a:lnSpc>
                <a:spcPct val="90000"/>
              </a:lnSpc>
              <a:spcBef>
                <a:spcPts val="1000"/>
              </a:spcBef>
              <a:spcAft>
                <a:spcPts val="0"/>
              </a:spcAft>
              <a:buClr>
                <a:srgbClr val="D47E3C"/>
              </a:buClr>
              <a:buSzPts val="2800"/>
              <a:buFont typeface="Arial"/>
              <a:buChar char="•"/>
            </a:pPr>
            <a:r>
              <a:rPr lang="en-US" dirty="0"/>
              <a:t>Sign the petition on Protect Fauquier’s website.</a:t>
            </a:r>
            <a:endParaRPr dirty="0"/>
          </a:p>
          <a:p>
            <a:pPr marL="457200" lvl="0" indent="-457200" algn="l" rtl="0">
              <a:lnSpc>
                <a:spcPct val="90000"/>
              </a:lnSpc>
              <a:spcBef>
                <a:spcPts val="1000"/>
              </a:spcBef>
              <a:spcAft>
                <a:spcPts val="0"/>
              </a:spcAft>
              <a:buClr>
                <a:srgbClr val="D47E3C"/>
              </a:buClr>
              <a:buSzPts val="2800"/>
              <a:buFont typeface="Arial"/>
              <a:buChar char="•"/>
            </a:pPr>
            <a:r>
              <a:rPr lang="en-US" dirty="0"/>
              <a:t>Tell your neighbors </a:t>
            </a:r>
            <a:endParaRPr dirty="0"/>
          </a:p>
          <a:p>
            <a:pPr marL="457200" lvl="0" indent="-457200" algn="l" rtl="0">
              <a:lnSpc>
                <a:spcPct val="90000"/>
              </a:lnSpc>
              <a:spcBef>
                <a:spcPts val="1000"/>
              </a:spcBef>
              <a:spcAft>
                <a:spcPts val="0"/>
              </a:spcAft>
              <a:buClr>
                <a:srgbClr val="D47E3C"/>
              </a:buClr>
              <a:buSzPts val="2800"/>
              <a:buFont typeface="Arial"/>
              <a:buChar char="•"/>
            </a:pPr>
            <a:r>
              <a:rPr lang="en-US" dirty="0"/>
              <a:t>Follow us on social media and share our updates with your friends</a:t>
            </a:r>
            <a:endParaRPr dirty="0"/>
          </a:p>
          <a:p>
            <a:pPr marL="457200" lvl="0" indent="-457200" algn="l" rtl="0">
              <a:lnSpc>
                <a:spcPct val="90000"/>
              </a:lnSpc>
              <a:spcBef>
                <a:spcPts val="1000"/>
              </a:spcBef>
              <a:spcAft>
                <a:spcPts val="0"/>
              </a:spcAft>
              <a:buClr>
                <a:srgbClr val="D47E3C"/>
              </a:buClr>
              <a:buSzPts val="2800"/>
              <a:buFont typeface="Arial"/>
              <a:buChar char="•"/>
            </a:pPr>
            <a:r>
              <a:rPr lang="en-US" dirty="0"/>
              <a:t>Attend and speak at upcoming meetings </a:t>
            </a:r>
            <a:endParaRPr dirty="0"/>
          </a:p>
          <a:p>
            <a:pPr marL="800100" lvl="1" indent="-342900" algn="l" rtl="0">
              <a:lnSpc>
                <a:spcPct val="90000"/>
              </a:lnSpc>
              <a:spcBef>
                <a:spcPts val="500"/>
              </a:spcBef>
              <a:spcAft>
                <a:spcPts val="0"/>
              </a:spcAft>
              <a:buSzPts val="2400"/>
              <a:buChar char="•"/>
            </a:pPr>
            <a:r>
              <a:rPr lang="en-US" dirty="0"/>
              <a:t>September </a:t>
            </a:r>
            <a:endParaRPr dirty="0"/>
          </a:p>
          <a:p>
            <a:pPr marL="800100" lvl="1" indent="-342900" algn="l" rtl="0">
              <a:lnSpc>
                <a:spcPct val="90000"/>
              </a:lnSpc>
              <a:spcBef>
                <a:spcPts val="500"/>
              </a:spcBef>
              <a:spcAft>
                <a:spcPts val="0"/>
              </a:spcAft>
              <a:buSzPts val="2400"/>
              <a:buChar char="•"/>
            </a:pPr>
            <a:r>
              <a:rPr lang="en-US" dirty="0"/>
              <a:t>October </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58093"/>
              </a:buClr>
              <a:buSzPts val="4400"/>
              <a:buFont typeface="Arial"/>
              <a:buNone/>
            </a:pPr>
            <a:r>
              <a:rPr lang="en-US"/>
              <a:t>Additional Resources</a:t>
            </a:r>
            <a:endParaRPr/>
          </a:p>
        </p:txBody>
      </p:sp>
      <p:sp>
        <p:nvSpPr>
          <p:cNvPr id="212" name="Google Shape;212;p17"/>
          <p:cNvSpPr txBox="1">
            <a:spLocks noGrp="1"/>
          </p:cNvSpPr>
          <p:nvPr>
            <p:ph type="body" idx="1"/>
          </p:nvPr>
        </p:nvSpPr>
        <p:spPr>
          <a:xfrm>
            <a:off x="838200" y="1825625"/>
            <a:ext cx="10515600" cy="3910157"/>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rgbClr val="D47E3C"/>
              </a:buClr>
              <a:buSzPts val="2800"/>
              <a:buFont typeface="Arial"/>
              <a:buChar char="•"/>
            </a:pPr>
            <a:r>
              <a:rPr lang="en-US" u="sng">
                <a:solidFill>
                  <a:schemeClr val="hlink"/>
                </a:solidFill>
                <a:hlinkClick r:id="rId3"/>
              </a:rPr>
              <a:t>STOP Amazon, STOP Dominion Talking Points and Flyer</a:t>
            </a:r>
            <a:endParaRPr u="sng">
              <a:solidFill>
                <a:schemeClr val="hlink"/>
              </a:solidFill>
              <a:hlinkClick r:id="rId4"/>
            </a:endParaRPr>
          </a:p>
          <a:p>
            <a:pPr marL="457200" lvl="0" indent="-279400" algn="l" rtl="0">
              <a:lnSpc>
                <a:spcPct val="90000"/>
              </a:lnSpc>
              <a:spcBef>
                <a:spcPts val="1000"/>
              </a:spcBef>
              <a:spcAft>
                <a:spcPts val="0"/>
              </a:spcAft>
              <a:buClr>
                <a:srgbClr val="D47E3C"/>
              </a:buClr>
              <a:buSzPts val="2800"/>
              <a:buFont typeface="Arial"/>
              <a:buNone/>
            </a:pPr>
            <a:endParaRPr u="sng">
              <a:solidFill>
                <a:srgbClr val="0563C1"/>
              </a:solidFill>
              <a:hlinkClick r:id="rId4">
                <a:extLst>
                  <a:ext uri="{A12FA001-AC4F-418D-AE19-62706E023703}">
                    <ahyp:hlinkClr xmlns:ahyp="http://schemas.microsoft.com/office/drawing/2018/hyperlinkcolor" val="tx"/>
                  </a:ext>
                </a:extLst>
              </a:hlinkClick>
            </a:endParaRPr>
          </a:p>
          <a:p>
            <a:pPr marL="457200" lvl="0" indent="-457200" algn="l" rtl="0">
              <a:lnSpc>
                <a:spcPct val="90000"/>
              </a:lnSpc>
              <a:spcBef>
                <a:spcPts val="1000"/>
              </a:spcBef>
              <a:spcAft>
                <a:spcPts val="0"/>
              </a:spcAft>
              <a:buClr>
                <a:srgbClr val="D47E3C"/>
              </a:buClr>
              <a:buSzPts val="2800"/>
              <a:buFont typeface="Arial"/>
              <a:buChar char="•"/>
            </a:pPr>
            <a:r>
              <a:rPr lang="en-US" u="sng">
                <a:solidFill>
                  <a:srgbClr val="0563C1"/>
                </a:solidFill>
                <a:hlinkClick r:id="rId4">
                  <a:extLst>
                    <a:ext uri="{A12FA001-AC4F-418D-AE19-62706E023703}">
                      <ahyp:hlinkClr xmlns:ahyp="http://schemas.microsoft.com/office/drawing/2018/hyperlinkcolor" val="tx"/>
                    </a:ext>
                  </a:extLst>
                </a:hlinkClick>
              </a:rPr>
              <a:t>www.citizensforfauquier.org</a:t>
            </a:r>
            <a:endParaRPr/>
          </a:p>
          <a:p>
            <a:pPr marL="457200" lvl="0" indent="-279400" algn="l" rtl="0">
              <a:lnSpc>
                <a:spcPct val="90000"/>
              </a:lnSpc>
              <a:spcBef>
                <a:spcPts val="1000"/>
              </a:spcBef>
              <a:spcAft>
                <a:spcPts val="0"/>
              </a:spcAft>
              <a:buClr>
                <a:srgbClr val="D47E3C"/>
              </a:buClr>
              <a:buSzPts val="2800"/>
              <a:buFont typeface="Arial"/>
              <a:buNone/>
            </a:pPr>
            <a:endParaRPr/>
          </a:p>
          <a:p>
            <a:pPr marL="457200" lvl="0" indent="-457200" algn="l" rtl="0">
              <a:lnSpc>
                <a:spcPct val="90000"/>
              </a:lnSpc>
              <a:spcBef>
                <a:spcPts val="1000"/>
              </a:spcBef>
              <a:spcAft>
                <a:spcPts val="0"/>
              </a:spcAft>
              <a:buClr>
                <a:srgbClr val="D47E3C"/>
              </a:buClr>
              <a:buSzPts val="2800"/>
              <a:buFont typeface="Arial"/>
              <a:buChar char="•"/>
            </a:pPr>
            <a:r>
              <a:rPr lang="en-US" u="sng">
                <a:solidFill>
                  <a:schemeClr val="hlink"/>
                </a:solidFill>
                <a:hlinkClick r:id="rId5"/>
              </a:rPr>
              <a:t>www.pecva.org</a:t>
            </a:r>
            <a:endParaRPr/>
          </a:p>
          <a:p>
            <a:pPr marL="457200" lvl="0" indent="-279400" algn="l" rtl="0">
              <a:lnSpc>
                <a:spcPct val="90000"/>
              </a:lnSpc>
              <a:spcBef>
                <a:spcPts val="1000"/>
              </a:spcBef>
              <a:spcAft>
                <a:spcPts val="0"/>
              </a:spcAft>
              <a:buClr>
                <a:srgbClr val="D47E3C"/>
              </a:buClr>
              <a:buSzPts val="2800"/>
              <a:buFont typeface="Arial"/>
              <a:buNone/>
            </a:pPr>
            <a:endParaRPr/>
          </a:p>
          <a:p>
            <a:pPr marL="457200" lvl="0" indent="-457200" algn="l" rtl="0">
              <a:lnSpc>
                <a:spcPct val="90000"/>
              </a:lnSpc>
              <a:spcBef>
                <a:spcPts val="1000"/>
              </a:spcBef>
              <a:spcAft>
                <a:spcPts val="0"/>
              </a:spcAft>
              <a:buClr>
                <a:srgbClr val="D47E3C"/>
              </a:buClr>
              <a:buSzPts val="2800"/>
              <a:buFont typeface="Arial"/>
              <a:buChar char="•"/>
            </a:pPr>
            <a:r>
              <a:rPr lang="en-US" u="sng">
                <a:solidFill>
                  <a:schemeClr val="hlink"/>
                </a:solidFill>
                <a:hlinkClick r:id="rId6"/>
              </a:rPr>
              <a:t>www.protectfauquier.com</a:t>
            </a:r>
            <a:endParaRPr/>
          </a:p>
          <a:p>
            <a:pPr marL="0" lvl="0" indent="0" algn="l" rtl="0">
              <a:lnSpc>
                <a:spcPct val="90000"/>
              </a:lnSpc>
              <a:spcBef>
                <a:spcPts val="1000"/>
              </a:spcBef>
              <a:spcAft>
                <a:spcPts val="0"/>
              </a:spcAft>
              <a:buSzPts val="2800"/>
              <a:buNone/>
            </a:pPr>
            <a:endParaRPr/>
          </a:p>
          <a:p>
            <a:pPr marL="457200" lvl="0" indent="-279400" algn="l" rtl="0">
              <a:lnSpc>
                <a:spcPct val="90000"/>
              </a:lnSpc>
              <a:spcBef>
                <a:spcPts val="1000"/>
              </a:spcBef>
              <a:spcAft>
                <a:spcPts val="0"/>
              </a:spcAft>
              <a:buClr>
                <a:srgbClr val="D47E3C"/>
              </a:buClr>
              <a:buSzPts val="2800"/>
              <a:buFont typeface="Arial"/>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pic>
        <p:nvPicPr>
          <p:cNvPr id="45" name="Google Shape;45;p2" descr="A high angle view of a dam&#10;&#10;Description automatically generated with low confidence"/>
          <p:cNvPicPr preferRelativeResize="0"/>
          <p:nvPr/>
        </p:nvPicPr>
        <p:blipFill rotWithShape="1">
          <a:blip r:embed="rId3">
            <a:alphaModFix/>
          </a:blip>
          <a:srcRect/>
          <a:stretch/>
        </p:blipFill>
        <p:spPr>
          <a:xfrm>
            <a:off x="8122054" y="1905616"/>
            <a:ext cx="4069946" cy="1994436"/>
          </a:xfrm>
          <a:prstGeom prst="rect">
            <a:avLst/>
          </a:prstGeom>
          <a:noFill/>
          <a:ln>
            <a:noFill/>
          </a:ln>
        </p:spPr>
      </p:pic>
      <p:pic>
        <p:nvPicPr>
          <p:cNvPr id="46" name="Google Shape;46;p2" descr="A picture containing sky, outdoor, road, way&#10;&#10;Description automatically generated"/>
          <p:cNvPicPr preferRelativeResize="0"/>
          <p:nvPr/>
        </p:nvPicPr>
        <p:blipFill rotWithShape="1">
          <a:blip r:embed="rId4">
            <a:alphaModFix/>
          </a:blip>
          <a:srcRect/>
          <a:stretch/>
        </p:blipFill>
        <p:spPr>
          <a:xfrm>
            <a:off x="8120060" y="1998"/>
            <a:ext cx="4071939" cy="1815376"/>
          </a:xfrm>
          <a:prstGeom prst="rect">
            <a:avLst/>
          </a:prstGeom>
          <a:noFill/>
          <a:ln>
            <a:noFill/>
          </a:ln>
        </p:spPr>
      </p:pic>
      <p:sp>
        <p:nvSpPr>
          <p:cNvPr id="47" name="Google Shape;47;p2"/>
          <p:cNvSpPr txBox="1">
            <a:spLocks noGrp="1"/>
          </p:cNvSpPr>
          <p:nvPr>
            <p:ph type="title"/>
          </p:nvPr>
        </p:nvSpPr>
        <p:spPr>
          <a:xfrm>
            <a:off x="838200" y="1853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58093"/>
              </a:buClr>
              <a:buSzPts val="4400"/>
              <a:buFont typeface="Arial"/>
              <a:buNone/>
            </a:pPr>
            <a:r>
              <a:rPr lang="en-US"/>
              <a:t>Overview</a:t>
            </a:r>
            <a:endParaRPr/>
          </a:p>
        </p:txBody>
      </p:sp>
      <p:pic>
        <p:nvPicPr>
          <p:cNvPr id="48" name="Google Shape;48;p2" descr="A picture containing way, scene, road, sky&#10;&#10;Description automatically generated"/>
          <p:cNvPicPr preferRelativeResize="0"/>
          <p:nvPr/>
        </p:nvPicPr>
        <p:blipFill rotWithShape="1">
          <a:blip r:embed="rId5">
            <a:alphaModFix/>
          </a:blip>
          <a:srcRect l="12904" t="18724" b="38299"/>
          <a:stretch/>
        </p:blipFill>
        <p:spPr>
          <a:xfrm>
            <a:off x="8120061" y="3988294"/>
            <a:ext cx="4071939" cy="1815376"/>
          </a:xfrm>
          <a:prstGeom prst="rect">
            <a:avLst/>
          </a:prstGeom>
          <a:noFill/>
          <a:ln>
            <a:noFill/>
          </a:ln>
        </p:spPr>
      </p:pic>
      <p:sp>
        <p:nvSpPr>
          <p:cNvPr id="49" name="Google Shape;49;p2"/>
          <p:cNvSpPr/>
          <p:nvPr/>
        </p:nvSpPr>
        <p:spPr>
          <a:xfrm>
            <a:off x="7427690" y="0"/>
            <a:ext cx="1384739" cy="631349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 name="Google Shape;50;p2"/>
          <p:cNvSpPr txBox="1">
            <a:spLocks noGrp="1"/>
          </p:cNvSpPr>
          <p:nvPr>
            <p:ph type="body" idx="1"/>
          </p:nvPr>
        </p:nvSpPr>
        <p:spPr>
          <a:xfrm>
            <a:off x="838200" y="1344101"/>
            <a:ext cx="7281860" cy="481115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100000"/>
              <a:buNone/>
            </a:pPr>
            <a:r>
              <a:rPr lang="en-US" sz="2400" b="1">
                <a:solidFill>
                  <a:srgbClr val="D47E3C"/>
                </a:solidFill>
              </a:rPr>
              <a:t>WHAT?</a:t>
            </a:r>
            <a:endParaRPr/>
          </a:p>
          <a:p>
            <a:pPr marL="0" lvl="0" indent="0" algn="l" rtl="0">
              <a:lnSpc>
                <a:spcPct val="90000"/>
              </a:lnSpc>
              <a:spcBef>
                <a:spcPts val="1000"/>
              </a:spcBef>
              <a:spcAft>
                <a:spcPts val="0"/>
              </a:spcAft>
              <a:buSzPct val="100000"/>
              <a:buNone/>
            </a:pPr>
            <a:r>
              <a:rPr lang="en-US" sz="2400"/>
              <a:t>Amazon is seeking Warrenton Town Council’s permission to build a 220,000 square-foot data center</a:t>
            </a:r>
            <a:endParaRPr/>
          </a:p>
          <a:p>
            <a:pPr marL="0" lvl="0" indent="0" algn="l" rtl="0">
              <a:lnSpc>
                <a:spcPct val="90000"/>
              </a:lnSpc>
              <a:spcBef>
                <a:spcPts val="1000"/>
              </a:spcBef>
              <a:spcAft>
                <a:spcPts val="0"/>
              </a:spcAft>
              <a:buSzPct val="100000"/>
              <a:buNone/>
            </a:pPr>
            <a:endParaRPr sz="2400"/>
          </a:p>
          <a:p>
            <a:pPr marL="0" lvl="0" indent="0" algn="l" rtl="0">
              <a:lnSpc>
                <a:spcPct val="90000"/>
              </a:lnSpc>
              <a:spcBef>
                <a:spcPts val="1000"/>
              </a:spcBef>
              <a:spcAft>
                <a:spcPts val="0"/>
              </a:spcAft>
              <a:buSzPct val="100000"/>
              <a:buNone/>
            </a:pPr>
            <a:r>
              <a:rPr lang="en-US" sz="2400" b="1">
                <a:solidFill>
                  <a:srgbClr val="D47E3C"/>
                </a:solidFill>
              </a:rPr>
              <a:t>WHERE?</a:t>
            </a:r>
            <a:endParaRPr/>
          </a:p>
          <a:p>
            <a:pPr marL="0" lvl="0" indent="0" algn="l" rtl="0">
              <a:lnSpc>
                <a:spcPct val="90000"/>
              </a:lnSpc>
              <a:spcBef>
                <a:spcPts val="1000"/>
              </a:spcBef>
              <a:spcAft>
                <a:spcPts val="0"/>
              </a:spcAft>
              <a:buSzPct val="100000"/>
              <a:buNone/>
            </a:pPr>
            <a:r>
              <a:rPr lang="en-US" sz="2400"/>
              <a:t>On a 42-acre tract adjacent to Country Chevrolet where Route 17 and Routes 15 &amp; 29 converge</a:t>
            </a:r>
            <a:endParaRPr/>
          </a:p>
          <a:p>
            <a:pPr marL="0" lvl="0" indent="0" algn="l" rtl="0">
              <a:lnSpc>
                <a:spcPct val="90000"/>
              </a:lnSpc>
              <a:spcBef>
                <a:spcPts val="1000"/>
              </a:spcBef>
              <a:spcAft>
                <a:spcPts val="0"/>
              </a:spcAft>
              <a:buSzPct val="100000"/>
              <a:buNone/>
            </a:pPr>
            <a:endParaRPr sz="2400"/>
          </a:p>
          <a:p>
            <a:pPr marL="0" lvl="0" indent="0" algn="l" rtl="0">
              <a:lnSpc>
                <a:spcPct val="90000"/>
              </a:lnSpc>
              <a:spcBef>
                <a:spcPts val="1000"/>
              </a:spcBef>
              <a:spcAft>
                <a:spcPts val="0"/>
              </a:spcAft>
              <a:buSzPct val="100000"/>
              <a:buNone/>
            </a:pPr>
            <a:r>
              <a:rPr lang="en-US" sz="2400" b="1">
                <a:solidFill>
                  <a:srgbClr val="D47E3C"/>
                </a:solidFill>
              </a:rPr>
              <a:t>IS THAT ALL?</a:t>
            </a:r>
            <a:endParaRPr/>
          </a:p>
          <a:p>
            <a:pPr marL="0" lvl="0" indent="0" algn="l" rtl="0">
              <a:lnSpc>
                <a:spcPct val="90000"/>
              </a:lnSpc>
              <a:spcBef>
                <a:spcPts val="1000"/>
              </a:spcBef>
              <a:spcAft>
                <a:spcPts val="0"/>
              </a:spcAft>
              <a:buSzPct val="100000"/>
              <a:buNone/>
            </a:pPr>
            <a:r>
              <a:rPr lang="en-US" sz="2400"/>
              <a:t>No, project approval would lead to electrical transmission lines across Fauquier County and an 8-acre substation</a:t>
            </a:r>
            <a:endParaRPr/>
          </a:p>
          <a:p>
            <a:pPr marL="0" lvl="0" indent="0" algn="l" rtl="0">
              <a:lnSpc>
                <a:spcPct val="90000"/>
              </a:lnSpc>
              <a:spcBef>
                <a:spcPts val="1000"/>
              </a:spcBef>
              <a:spcAft>
                <a:spcPts val="0"/>
              </a:spcAft>
              <a:buSzPct val="100000"/>
              <a:buNone/>
            </a:pPr>
            <a:endParaRPr sz="2400"/>
          </a:p>
          <a:p>
            <a:pPr marL="0" lvl="0" indent="0" algn="l" rtl="0">
              <a:lnSpc>
                <a:spcPct val="90000"/>
              </a:lnSpc>
              <a:spcBef>
                <a:spcPts val="1000"/>
              </a:spcBef>
              <a:spcAft>
                <a:spcPts val="0"/>
              </a:spcAft>
              <a:buSzPct val="69772"/>
              <a:buNone/>
            </a:pPr>
            <a:r>
              <a:rPr lang="en-US" sz="3439" b="1">
                <a:solidFill>
                  <a:srgbClr val="D47E3C"/>
                </a:solidFill>
              </a:rPr>
              <a:t>IF APPROVED, MORE DATA CENTERS ARE SURE TO FOLLOW!</a:t>
            </a:r>
            <a:endParaRPr sz="3839"/>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58093"/>
              </a:buClr>
              <a:buSzPts val="4400"/>
              <a:buFont typeface="Arial"/>
              <a:buNone/>
            </a:pPr>
            <a:r>
              <a:rPr lang="en-US"/>
              <a:t>What We </a:t>
            </a:r>
            <a:r>
              <a:rPr lang="en-US" u="sng"/>
              <a:t>DO</a:t>
            </a:r>
            <a:r>
              <a:rPr lang="en-US"/>
              <a:t> Know</a:t>
            </a:r>
            <a:endParaRPr/>
          </a:p>
        </p:txBody>
      </p:sp>
      <p:sp>
        <p:nvSpPr>
          <p:cNvPr id="57" name="Google Shape;57;p3"/>
          <p:cNvSpPr txBox="1">
            <a:spLocks noGrp="1"/>
          </p:cNvSpPr>
          <p:nvPr>
            <p:ph type="body" idx="1"/>
          </p:nvPr>
        </p:nvSpPr>
        <p:spPr>
          <a:xfrm>
            <a:off x="838199" y="1825625"/>
            <a:ext cx="6506497" cy="4351338"/>
          </a:xfrm>
          <a:prstGeom prst="rect">
            <a:avLst/>
          </a:prstGeom>
          <a:noFill/>
          <a:ln>
            <a:noFill/>
          </a:ln>
        </p:spPr>
        <p:txBody>
          <a:bodyPr spcFirstLastPara="1" wrap="square" lIns="91425" tIns="45700" rIns="91425" bIns="45700" anchor="t" anchorCtr="0">
            <a:normAutofit fontScale="55000" lnSpcReduction="20000"/>
          </a:bodyPr>
          <a:lstStyle/>
          <a:p>
            <a:pPr marL="228600" lvl="0" indent="-87629" algn="l" rtl="0">
              <a:lnSpc>
                <a:spcPct val="90000"/>
              </a:lnSpc>
              <a:spcBef>
                <a:spcPts val="0"/>
              </a:spcBef>
              <a:spcAft>
                <a:spcPts val="0"/>
              </a:spcAft>
              <a:buClr>
                <a:srgbClr val="D47E3C"/>
              </a:buClr>
              <a:buSzPct val="100000"/>
              <a:buNone/>
            </a:pPr>
            <a:endParaRPr sz="2400"/>
          </a:p>
          <a:p>
            <a:pPr marL="228600" lvl="0" indent="-198120" algn="l" rtl="0">
              <a:lnSpc>
                <a:spcPct val="90000"/>
              </a:lnSpc>
              <a:spcBef>
                <a:spcPts val="1000"/>
              </a:spcBef>
              <a:spcAft>
                <a:spcPts val="0"/>
              </a:spcAft>
              <a:buClr>
                <a:srgbClr val="D47E3C"/>
              </a:buClr>
              <a:buSzPct val="100000"/>
              <a:buChar char="•"/>
            </a:pPr>
            <a:r>
              <a:rPr lang="en-US" sz="4350"/>
              <a:t>Approval will permanently change Warrenton and Fauquier’s character</a:t>
            </a:r>
            <a:endParaRPr sz="4350"/>
          </a:p>
          <a:p>
            <a:pPr marL="228600" lvl="0" indent="-87629" algn="l" rtl="0">
              <a:lnSpc>
                <a:spcPct val="90000"/>
              </a:lnSpc>
              <a:spcBef>
                <a:spcPts val="1000"/>
              </a:spcBef>
              <a:spcAft>
                <a:spcPts val="0"/>
              </a:spcAft>
              <a:buClr>
                <a:srgbClr val="D47E3C"/>
              </a:buClr>
              <a:buSzPct val="55172"/>
              <a:buNone/>
            </a:pPr>
            <a:endParaRPr sz="4350"/>
          </a:p>
          <a:p>
            <a:pPr marL="228600" lvl="0" indent="-198120" algn="l" rtl="0">
              <a:lnSpc>
                <a:spcPct val="90000"/>
              </a:lnSpc>
              <a:spcBef>
                <a:spcPts val="1000"/>
              </a:spcBef>
              <a:spcAft>
                <a:spcPts val="0"/>
              </a:spcAft>
              <a:buClr>
                <a:srgbClr val="D47E3C"/>
              </a:buClr>
              <a:buSzPct val="100000"/>
              <a:buChar char="•"/>
            </a:pPr>
            <a:r>
              <a:rPr lang="en-US" sz="4350"/>
              <a:t>Significant noise and visual impacts will be felt across Warrenton and Fauquier County</a:t>
            </a:r>
            <a:endParaRPr sz="4350"/>
          </a:p>
          <a:p>
            <a:pPr marL="228600" lvl="0" indent="-87629" algn="l" rtl="0">
              <a:lnSpc>
                <a:spcPct val="90000"/>
              </a:lnSpc>
              <a:spcBef>
                <a:spcPts val="1000"/>
              </a:spcBef>
              <a:spcAft>
                <a:spcPts val="0"/>
              </a:spcAft>
              <a:buClr>
                <a:srgbClr val="D47E3C"/>
              </a:buClr>
              <a:buSzPct val="55172"/>
              <a:buNone/>
            </a:pPr>
            <a:endParaRPr sz="4350"/>
          </a:p>
          <a:p>
            <a:pPr marL="228600" lvl="0" indent="-198120" algn="l" rtl="0">
              <a:lnSpc>
                <a:spcPct val="90000"/>
              </a:lnSpc>
              <a:spcBef>
                <a:spcPts val="1000"/>
              </a:spcBef>
              <a:spcAft>
                <a:spcPts val="0"/>
              </a:spcAft>
              <a:buClr>
                <a:schemeClr val="dk1"/>
              </a:buClr>
              <a:buSzPct val="100000"/>
              <a:buChar char="•"/>
            </a:pPr>
            <a:r>
              <a:rPr lang="en-US" sz="4350"/>
              <a:t>The project is inconsistent with the town’s 2020 Comprehensive Plan</a:t>
            </a:r>
            <a:endParaRPr sz="4350"/>
          </a:p>
          <a:p>
            <a:pPr marL="0" lvl="0" indent="0" algn="l" rtl="0">
              <a:lnSpc>
                <a:spcPct val="90000"/>
              </a:lnSpc>
              <a:spcBef>
                <a:spcPts val="1000"/>
              </a:spcBef>
              <a:spcAft>
                <a:spcPts val="0"/>
              </a:spcAft>
              <a:buSzPct val="55172"/>
              <a:buNone/>
            </a:pPr>
            <a:endParaRPr sz="4350"/>
          </a:p>
          <a:p>
            <a:pPr marL="228600" lvl="0" indent="-198120" algn="l" rtl="0">
              <a:lnSpc>
                <a:spcPct val="90000"/>
              </a:lnSpc>
              <a:spcBef>
                <a:spcPts val="1000"/>
              </a:spcBef>
              <a:spcAft>
                <a:spcPts val="0"/>
              </a:spcAft>
              <a:buClr>
                <a:srgbClr val="D47E3C"/>
              </a:buClr>
              <a:buSzPct val="100000"/>
              <a:buChar char="•"/>
            </a:pPr>
            <a:r>
              <a:rPr lang="en-US" sz="4350"/>
              <a:t>This is the most consequential land-use decision in the county in decades</a:t>
            </a:r>
            <a:endParaRPr sz="4350"/>
          </a:p>
          <a:p>
            <a:pPr marL="228600" lvl="0" indent="-111125" algn="l" rtl="0">
              <a:lnSpc>
                <a:spcPct val="90000"/>
              </a:lnSpc>
              <a:spcBef>
                <a:spcPts val="1000"/>
              </a:spcBef>
              <a:spcAft>
                <a:spcPts val="0"/>
              </a:spcAft>
              <a:buClr>
                <a:srgbClr val="D47E3C"/>
              </a:buClr>
              <a:buSzPct val="100000"/>
              <a:buNone/>
            </a:pPr>
            <a:endParaRPr sz="2000"/>
          </a:p>
          <a:p>
            <a:pPr marL="228600" lvl="0" indent="-111125" algn="l" rtl="0">
              <a:lnSpc>
                <a:spcPct val="90000"/>
              </a:lnSpc>
              <a:spcBef>
                <a:spcPts val="1000"/>
              </a:spcBef>
              <a:spcAft>
                <a:spcPts val="0"/>
              </a:spcAft>
              <a:buClr>
                <a:srgbClr val="D47E3C"/>
              </a:buClr>
              <a:buSzPct val="100000"/>
              <a:buNone/>
            </a:pPr>
            <a:endParaRPr sz="2000"/>
          </a:p>
          <a:p>
            <a:pPr marL="228600" lvl="0" indent="-64135" algn="l" rtl="0">
              <a:lnSpc>
                <a:spcPct val="90000"/>
              </a:lnSpc>
              <a:spcBef>
                <a:spcPts val="1000"/>
              </a:spcBef>
              <a:spcAft>
                <a:spcPts val="0"/>
              </a:spcAft>
              <a:buClr>
                <a:srgbClr val="D47E3C"/>
              </a:buClr>
              <a:buSzPct val="100000"/>
              <a:buNone/>
            </a:pPr>
            <a:endParaRPr b="1"/>
          </a:p>
          <a:p>
            <a:pPr marL="228600" lvl="0" indent="-64135" algn="l" rtl="0">
              <a:lnSpc>
                <a:spcPct val="90000"/>
              </a:lnSpc>
              <a:spcBef>
                <a:spcPts val="1000"/>
              </a:spcBef>
              <a:spcAft>
                <a:spcPts val="0"/>
              </a:spcAft>
              <a:buClr>
                <a:srgbClr val="D47E3C"/>
              </a:buClr>
              <a:buSzPct val="100000"/>
              <a:buNone/>
            </a:pPr>
            <a:endParaRPr/>
          </a:p>
        </p:txBody>
      </p:sp>
      <p:pic>
        <p:nvPicPr>
          <p:cNvPr id="58" name="Google Shape;58;p3" descr="A landscape with trees and grass&#10;&#10;Description automatically generated with low confidence"/>
          <p:cNvPicPr preferRelativeResize="0"/>
          <p:nvPr/>
        </p:nvPicPr>
        <p:blipFill rotWithShape="1">
          <a:blip r:embed="rId3">
            <a:alphaModFix/>
          </a:blip>
          <a:srcRect/>
          <a:stretch/>
        </p:blipFill>
        <p:spPr>
          <a:xfrm>
            <a:off x="7686915" y="-3175"/>
            <a:ext cx="4501990" cy="2563378"/>
          </a:xfrm>
          <a:prstGeom prst="rect">
            <a:avLst/>
          </a:prstGeom>
          <a:noFill/>
          <a:ln>
            <a:noFill/>
          </a:ln>
        </p:spPr>
      </p:pic>
      <p:pic>
        <p:nvPicPr>
          <p:cNvPr id="59" name="Google Shape;59;p3" descr="A picture containing text, building, outdoor, sky&#10;&#10;Description automatically generated"/>
          <p:cNvPicPr preferRelativeResize="0"/>
          <p:nvPr/>
        </p:nvPicPr>
        <p:blipFill rotWithShape="1">
          <a:blip r:embed="rId4">
            <a:alphaModFix/>
          </a:blip>
          <a:srcRect/>
          <a:stretch/>
        </p:blipFill>
        <p:spPr>
          <a:xfrm>
            <a:off x="7690010" y="2720743"/>
            <a:ext cx="4501990" cy="3006629"/>
          </a:xfrm>
          <a:prstGeom prst="rect">
            <a:avLst/>
          </a:prstGeom>
          <a:noFill/>
          <a:ln>
            <a:noFill/>
          </a:ln>
        </p:spPr>
      </p:pic>
      <p:sp>
        <p:nvSpPr>
          <p:cNvPr id="60" name="Google Shape;60;p3"/>
          <p:cNvSpPr/>
          <p:nvPr/>
        </p:nvSpPr>
        <p:spPr>
          <a:xfrm>
            <a:off x="6994545" y="-3175"/>
            <a:ext cx="1384739" cy="631349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58093"/>
              </a:buClr>
              <a:buSzPts val="4400"/>
              <a:buFont typeface="Arial"/>
              <a:buNone/>
            </a:pPr>
            <a:r>
              <a:rPr lang="en-US"/>
              <a:t>What We </a:t>
            </a:r>
            <a:r>
              <a:rPr lang="en-US" u="sng"/>
              <a:t>DON’T</a:t>
            </a:r>
            <a:r>
              <a:rPr lang="en-US"/>
              <a:t> Know</a:t>
            </a:r>
            <a:endParaRPr/>
          </a:p>
        </p:txBody>
      </p:sp>
      <p:grpSp>
        <p:nvGrpSpPr>
          <p:cNvPr id="67" name="Google Shape;67;p4"/>
          <p:cNvGrpSpPr/>
          <p:nvPr/>
        </p:nvGrpSpPr>
        <p:grpSpPr>
          <a:xfrm>
            <a:off x="852588" y="1564626"/>
            <a:ext cx="5525006" cy="4099053"/>
            <a:chOff x="501084" y="338453"/>
            <a:chExt cx="5525006" cy="4099053"/>
          </a:xfrm>
        </p:grpSpPr>
        <p:sp>
          <p:nvSpPr>
            <p:cNvPr id="68" name="Google Shape;68;p4"/>
            <p:cNvSpPr/>
            <p:nvPr/>
          </p:nvSpPr>
          <p:spPr>
            <a:xfrm>
              <a:off x="1148407" y="338453"/>
              <a:ext cx="1269321" cy="99206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501084" y="1369014"/>
              <a:ext cx="2389374" cy="9450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txBox="1"/>
            <p:nvPr/>
          </p:nvSpPr>
          <p:spPr>
            <a:xfrm>
              <a:off x="501084" y="1369014"/>
              <a:ext cx="2389374" cy="94503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Data center power requirements and line routing</a:t>
              </a:r>
              <a:endParaRPr/>
            </a:p>
          </p:txBody>
        </p:sp>
        <p:sp>
          <p:nvSpPr>
            <p:cNvPr id="71" name="Google Shape;71;p4"/>
            <p:cNvSpPr/>
            <p:nvPr/>
          </p:nvSpPr>
          <p:spPr>
            <a:xfrm>
              <a:off x="4030931" y="2470942"/>
              <a:ext cx="1066956" cy="1032721"/>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3319209" y="3699751"/>
              <a:ext cx="2490395" cy="7377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txBox="1"/>
            <p:nvPr/>
          </p:nvSpPr>
          <p:spPr>
            <a:xfrm>
              <a:off x="3319209" y="3699751"/>
              <a:ext cx="2490395" cy="73775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Water requirements unclear </a:t>
              </a:r>
              <a:endParaRPr dirty="0"/>
            </a:p>
          </p:txBody>
        </p:sp>
        <p:sp>
          <p:nvSpPr>
            <p:cNvPr id="74" name="Google Shape;74;p4"/>
            <p:cNvSpPr/>
            <p:nvPr/>
          </p:nvSpPr>
          <p:spPr>
            <a:xfrm>
              <a:off x="1527351" y="2754178"/>
              <a:ext cx="693720" cy="69372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631072" y="3619986"/>
              <a:ext cx="2310382" cy="7377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txBox="1"/>
            <p:nvPr/>
          </p:nvSpPr>
          <p:spPr>
            <a:xfrm>
              <a:off x="631072" y="3619986"/>
              <a:ext cx="2310382" cy="73775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Noise study raises questions</a:t>
              </a:r>
              <a:endParaRPr dirty="0"/>
            </a:p>
          </p:txBody>
        </p:sp>
        <p:sp>
          <p:nvSpPr>
            <p:cNvPr id="77" name="Google Shape;77;p4"/>
            <p:cNvSpPr/>
            <p:nvPr/>
          </p:nvSpPr>
          <p:spPr>
            <a:xfrm>
              <a:off x="4005913" y="384886"/>
              <a:ext cx="1117001" cy="1052540"/>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3102721" y="1413441"/>
              <a:ext cx="2923369" cy="7377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txBox="1"/>
            <p:nvPr/>
          </p:nvSpPr>
          <p:spPr>
            <a:xfrm>
              <a:off x="3102721" y="1413441"/>
              <a:ext cx="2923369" cy="73775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a:solidFill>
                    <a:schemeClr val="dk1"/>
                  </a:solidFill>
                </a:rPr>
                <a:t>Vi</a:t>
              </a:r>
              <a:r>
                <a:rPr lang="en-US" sz="1800" b="0" i="0" u="none" strike="noStrike" cap="none">
                  <a:solidFill>
                    <a:schemeClr val="dk1"/>
                  </a:solidFill>
                  <a:latin typeface="Arial"/>
                  <a:ea typeface="Arial"/>
                  <a:cs typeface="Arial"/>
                  <a:sym typeface="Arial"/>
                </a:rPr>
                <a:t>sual impacts of 50-foot-tall building on elevated gateway site</a:t>
              </a:r>
              <a:endParaRPr/>
            </a:p>
          </p:txBody>
        </p:sp>
      </p:grpSp>
      <p:sp>
        <p:nvSpPr>
          <p:cNvPr id="80" name="Google Shape;80;p4"/>
          <p:cNvSpPr txBox="1">
            <a:spLocks noGrp="1"/>
          </p:cNvSpPr>
          <p:nvPr>
            <p:ph type="body" idx="2"/>
          </p:nvPr>
        </p:nvSpPr>
        <p:spPr>
          <a:xfrm>
            <a:off x="8077200" y="1189608"/>
            <a:ext cx="3975919"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sz="1800" b="1">
                <a:solidFill>
                  <a:srgbClr val="D47E3C"/>
                </a:solidFill>
              </a:rPr>
              <a:t>“the town does not have excess water to support industry and data centers…”</a:t>
            </a:r>
            <a:endParaRPr sz="1800">
              <a:solidFill>
                <a:srgbClr val="D47E3C"/>
              </a:solidFill>
            </a:endParaRPr>
          </a:p>
          <a:p>
            <a:pPr marL="0" lvl="0" indent="0" algn="l" rtl="0">
              <a:lnSpc>
                <a:spcPct val="90000"/>
              </a:lnSpc>
              <a:spcBef>
                <a:spcPts val="1000"/>
              </a:spcBef>
              <a:spcAft>
                <a:spcPts val="0"/>
              </a:spcAft>
              <a:buSzPts val="1800"/>
              <a:buNone/>
            </a:pPr>
            <a:r>
              <a:rPr lang="en-US" sz="1800" i="1">
                <a:solidFill>
                  <a:srgbClr val="D47E3C"/>
                </a:solidFill>
              </a:rPr>
              <a:t>-Warrenton Town Engineer</a:t>
            </a:r>
            <a:endParaRPr/>
          </a:p>
        </p:txBody>
      </p:sp>
      <p:pic>
        <p:nvPicPr>
          <p:cNvPr id="81" name="Google Shape;81;p4"/>
          <p:cNvPicPr preferRelativeResize="0"/>
          <p:nvPr/>
        </p:nvPicPr>
        <p:blipFill rotWithShape="1">
          <a:blip r:embed="rId6">
            <a:alphaModFix/>
          </a:blip>
          <a:srcRect/>
          <a:stretch/>
        </p:blipFill>
        <p:spPr>
          <a:xfrm>
            <a:off x="1654278" y="3970962"/>
            <a:ext cx="914400" cy="914400"/>
          </a:xfrm>
          <a:prstGeom prst="rect">
            <a:avLst/>
          </a:prstGeom>
          <a:noFill/>
          <a:ln>
            <a:noFill/>
          </a:ln>
        </p:spPr>
      </p:pic>
      <p:sp>
        <p:nvSpPr>
          <p:cNvPr id="82" name="Google Shape;82;p4"/>
          <p:cNvSpPr/>
          <p:nvPr/>
        </p:nvSpPr>
        <p:spPr>
          <a:xfrm>
            <a:off x="7293078" y="2558929"/>
            <a:ext cx="4898922" cy="3030529"/>
          </a:xfrm>
          <a:prstGeom prst="rect">
            <a:avLst/>
          </a:prstGeom>
          <a:solidFill>
            <a:srgbClr val="D47E3C"/>
          </a:solidFill>
          <a:ln w="12700" cap="flat" cmpd="sng">
            <a:solidFill>
              <a:srgbClr val="D47E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Calibri"/>
              <a:buNone/>
            </a:pPr>
            <a:endParaRPr sz="2400" b="1" i="0" u="none" strike="noStrike" cap="none">
              <a:solidFill>
                <a:schemeClr val="lt1"/>
              </a:solidFill>
              <a:latin typeface="Arial"/>
              <a:ea typeface="Arial"/>
              <a:cs typeface="Arial"/>
              <a:sym typeface="Arial"/>
            </a:endParaRPr>
          </a:p>
        </p:txBody>
      </p:sp>
      <p:sp>
        <p:nvSpPr>
          <p:cNvPr id="83" name="Google Shape;83;p4"/>
          <p:cNvSpPr txBox="1"/>
          <p:nvPr/>
        </p:nvSpPr>
        <p:spPr>
          <a:xfrm>
            <a:off x="8077200" y="3219233"/>
            <a:ext cx="4114800" cy="19082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Approval of this incomplete application threatens to pave the way for a proliferation </a:t>
            </a:r>
            <a:endParaRPr/>
          </a:p>
          <a:p>
            <a:pPr marL="0" marR="0" lvl="0" indent="0" algn="l" rtl="0">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of these facilities in Fauquier County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4"/>
          <p:cNvSpPr txBox="1"/>
          <p:nvPr/>
        </p:nvSpPr>
        <p:spPr>
          <a:xfrm>
            <a:off x="7403690" y="3347879"/>
            <a:ext cx="67351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b="1">
                <a:solidFill>
                  <a:schemeClr val="lt1"/>
                </a:solidFill>
                <a:latin typeface="Calibri"/>
                <a:ea typeface="Calibri"/>
                <a:cs typeface="Calibri"/>
                <a:sym typeface="Calibri"/>
              </a:rPr>
              <a:t>!</a:t>
            </a:r>
            <a:endParaRPr/>
          </a:p>
        </p:txBody>
      </p:sp>
      <p:sp>
        <p:nvSpPr>
          <p:cNvPr id="2" name="TextBox 1">
            <a:extLst>
              <a:ext uri="{FF2B5EF4-FFF2-40B4-BE49-F238E27FC236}">
                <a16:creationId xmlns:a16="http://schemas.microsoft.com/office/drawing/2014/main" id="{6E72B075-510F-1B42-8357-9859E6B8565C}"/>
              </a:ext>
            </a:extLst>
          </p:cNvPr>
          <p:cNvSpPr txBox="1"/>
          <p:nvPr/>
        </p:nvSpPr>
        <p:spPr>
          <a:xfrm>
            <a:off x="1993693" y="5712166"/>
            <a:ext cx="3455698" cy="1015663"/>
          </a:xfrm>
          <a:prstGeom prst="rect">
            <a:avLst/>
          </a:prstGeom>
          <a:noFill/>
        </p:spPr>
        <p:txBody>
          <a:bodyPr wrap="square" rtlCol="0">
            <a:spAutoFit/>
          </a:bodyPr>
          <a:lstStyle/>
          <a:p>
            <a:pPr algn="ctr"/>
            <a:r>
              <a:rPr lang="en-US" sz="2000" b="1" dirty="0">
                <a:solidFill>
                  <a:schemeClr val="accent2"/>
                </a:solidFill>
              </a:rPr>
              <a:t>And what are the actual expected tax revenue and economic benefits?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5"/>
          <p:cNvSpPr txBox="1">
            <a:spLocks noGrp="1"/>
          </p:cNvSpPr>
          <p:nvPr>
            <p:ph type="title"/>
          </p:nvPr>
        </p:nvSpPr>
        <p:spPr>
          <a:xfrm>
            <a:off x="648929" y="629266"/>
            <a:ext cx="4944152" cy="162232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658093"/>
              </a:buClr>
              <a:buSzPct val="100000"/>
              <a:buFont typeface="Arial"/>
              <a:buNone/>
            </a:pPr>
            <a:r>
              <a:rPr lang="en-US" sz="4400">
                <a:latin typeface="Arial"/>
                <a:ea typeface="Arial"/>
                <a:cs typeface="Arial"/>
                <a:sym typeface="Arial"/>
              </a:rPr>
              <a:t>Warrenton’s 2040 Comprehensive Plan</a:t>
            </a:r>
            <a:endParaRPr/>
          </a:p>
        </p:txBody>
      </p:sp>
      <p:sp>
        <p:nvSpPr>
          <p:cNvPr id="91" name="Google Shape;91;p5"/>
          <p:cNvSpPr txBox="1">
            <a:spLocks noGrp="1"/>
          </p:cNvSpPr>
          <p:nvPr>
            <p:ph type="body" idx="1"/>
          </p:nvPr>
        </p:nvSpPr>
        <p:spPr>
          <a:xfrm>
            <a:off x="648929" y="3248216"/>
            <a:ext cx="4675238" cy="216801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b="1" i="1">
                <a:solidFill>
                  <a:srgbClr val="D47E3C"/>
                </a:solidFill>
                <a:latin typeface="Arial"/>
                <a:ea typeface="Arial"/>
                <a:cs typeface="Arial"/>
                <a:sym typeface="Arial"/>
              </a:rPr>
              <a:t>“A guiding document for future decisions regarding development, preservation, public facilities and other key components of community life”</a:t>
            </a:r>
            <a:endParaRPr/>
          </a:p>
          <a:p>
            <a:pPr marL="0" lvl="0" indent="139700" algn="l" rtl="0">
              <a:lnSpc>
                <a:spcPct val="90000"/>
              </a:lnSpc>
              <a:spcBef>
                <a:spcPts val="1600"/>
              </a:spcBef>
              <a:spcAft>
                <a:spcPts val="0"/>
              </a:spcAft>
              <a:buSzPts val="2200"/>
              <a:buNone/>
            </a:pPr>
            <a:endParaRPr sz="2200" b="1" i="1">
              <a:latin typeface="Calibri"/>
              <a:ea typeface="Calibri"/>
              <a:cs typeface="Calibri"/>
              <a:sym typeface="Calibri"/>
            </a:endParaRPr>
          </a:p>
          <a:p>
            <a:pPr marL="0" lvl="0" indent="139700" algn="l" rtl="0">
              <a:lnSpc>
                <a:spcPct val="90000"/>
              </a:lnSpc>
              <a:spcBef>
                <a:spcPts val="1000"/>
              </a:spcBef>
              <a:spcAft>
                <a:spcPts val="0"/>
              </a:spcAft>
              <a:buSzPts val="2200"/>
              <a:buNone/>
            </a:pPr>
            <a:endParaRPr sz="2200" b="1" i="1">
              <a:latin typeface="Calibri"/>
              <a:ea typeface="Calibri"/>
              <a:cs typeface="Calibri"/>
              <a:sym typeface="Calibri"/>
            </a:endParaRPr>
          </a:p>
        </p:txBody>
      </p:sp>
      <p:sp>
        <p:nvSpPr>
          <p:cNvPr id="92" name="Google Shape;92;p5"/>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 name="Google Shape;93;p5"/>
          <p:cNvSpPr/>
          <p:nvPr/>
        </p:nvSpPr>
        <p:spPr>
          <a:xfrm>
            <a:off x="6577582" y="557784"/>
            <a:ext cx="5130204"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 name="Google Shape;94;p5" descr="Diagram&#10;&#10;Description automatically generated"/>
          <p:cNvPicPr preferRelativeResize="0">
            <a:picLocks noGrp="1"/>
          </p:cNvPicPr>
          <p:nvPr>
            <p:ph type="pic" idx="2"/>
          </p:nvPr>
        </p:nvPicPr>
        <p:blipFill rotWithShape="1">
          <a:blip r:embed="rId3">
            <a:alphaModFix/>
          </a:blip>
          <a:srcRect t="2088" b="2087"/>
          <a:stretch/>
        </p:blipFill>
        <p:spPr>
          <a:xfrm>
            <a:off x="6904709" y="1438523"/>
            <a:ext cx="4475531" cy="39777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6"/>
          <p:cNvSpPr txBox="1"/>
          <p:nvPr/>
        </p:nvSpPr>
        <p:spPr>
          <a:xfrm>
            <a:off x="924947" y="2113936"/>
            <a:ext cx="3229895" cy="378541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endParaRPr sz="2400" b="1" i="1">
              <a:solidFill>
                <a:srgbClr val="D47E3C"/>
              </a:solidFill>
              <a:latin typeface="Arial"/>
              <a:ea typeface="Arial"/>
              <a:cs typeface="Arial"/>
              <a:sym typeface="Arial"/>
            </a:endParaRPr>
          </a:p>
        </p:txBody>
      </p:sp>
      <p:sp>
        <p:nvSpPr>
          <p:cNvPr id="101" name="Google Shape;101;p6"/>
          <p:cNvSpPr/>
          <p:nvPr/>
        </p:nvSpPr>
        <p:spPr>
          <a:xfrm>
            <a:off x="4639056" y="389744"/>
            <a:ext cx="7552944"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6"/>
          <p:cNvSpPr/>
          <p:nvPr/>
        </p:nvSpPr>
        <p:spPr>
          <a:xfrm>
            <a:off x="5123688" y="557784"/>
            <a:ext cx="6584098"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3" name="Google Shape;103;p6" descr="Map&#10;&#10;Description automatically generated"/>
          <p:cNvPicPr preferRelativeResize="0"/>
          <p:nvPr/>
        </p:nvPicPr>
        <p:blipFill rotWithShape="1">
          <a:blip r:embed="rId3">
            <a:alphaModFix/>
          </a:blip>
          <a:srcRect/>
          <a:stretch/>
        </p:blipFill>
        <p:spPr>
          <a:xfrm>
            <a:off x="5328526" y="698925"/>
            <a:ext cx="6179773" cy="5479092"/>
          </a:xfrm>
          <a:prstGeom prst="rect">
            <a:avLst/>
          </a:prstGeom>
          <a:noFill/>
          <a:ln>
            <a:noFill/>
          </a:ln>
        </p:spPr>
      </p:pic>
      <p:sp>
        <p:nvSpPr>
          <p:cNvPr id="104" name="Google Shape;104;p6"/>
          <p:cNvSpPr txBox="1"/>
          <p:nvPr/>
        </p:nvSpPr>
        <p:spPr>
          <a:xfrm>
            <a:off x="786937" y="653955"/>
            <a:ext cx="3505913" cy="5703757"/>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l" rtl="0">
              <a:lnSpc>
                <a:spcPct val="90000"/>
              </a:lnSpc>
              <a:spcBef>
                <a:spcPts val="0"/>
              </a:spcBef>
              <a:spcAft>
                <a:spcPts val="0"/>
              </a:spcAft>
              <a:buClr>
                <a:srgbClr val="658093"/>
              </a:buClr>
              <a:buSzPct val="100000"/>
              <a:buFont typeface="Arial"/>
              <a:buNone/>
            </a:pPr>
            <a:r>
              <a:rPr lang="en-US" sz="4400" b="1" dirty="0">
                <a:solidFill>
                  <a:srgbClr val="658093"/>
                </a:solidFill>
                <a:latin typeface="Arial"/>
                <a:ea typeface="Arial"/>
                <a:cs typeface="Arial"/>
                <a:sym typeface="Arial"/>
              </a:rPr>
              <a:t>New Town Warrenton </a:t>
            </a:r>
            <a:endParaRPr dirty="0"/>
          </a:p>
          <a:p>
            <a:pPr marL="0" marR="0" lvl="0" indent="0" algn="l" rtl="0">
              <a:lnSpc>
                <a:spcPct val="90000"/>
              </a:lnSpc>
              <a:spcBef>
                <a:spcPts val="0"/>
              </a:spcBef>
              <a:spcAft>
                <a:spcPts val="0"/>
              </a:spcAft>
              <a:buClr>
                <a:srgbClr val="658093"/>
              </a:buClr>
              <a:buSzPct val="100000"/>
              <a:buFont typeface="Arial"/>
              <a:buNone/>
            </a:pPr>
            <a:r>
              <a:rPr lang="en-US" sz="4400" b="1" dirty="0">
                <a:solidFill>
                  <a:srgbClr val="658093"/>
                </a:solidFill>
                <a:latin typeface="Arial"/>
                <a:ea typeface="Arial"/>
                <a:cs typeface="Arial"/>
                <a:sym typeface="Arial"/>
              </a:rPr>
              <a:t>District</a:t>
            </a:r>
            <a:endParaRPr lang="en-US" sz="4400" b="1" dirty="0">
              <a:solidFill>
                <a:srgbClr val="658093"/>
              </a:solidFill>
            </a:endParaRPr>
          </a:p>
          <a:p>
            <a:pPr lvl="0">
              <a:lnSpc>
                <a:spcPct val="90000"/>
              </a:lnSpc>
              <a:buSzPts val="2200"/>
            </a:pPr>
            <a:r>
              <a:rPr lang="en-US" sz="1800" dirty="0"/>
              <a:t>In the comprehensive  plan, the now proposed data center site was planned to be a “New Town District” with plans to prioritize the space as a major economic development opportunity including:</a:t>
            </a:r>
          </a:p>
          <a:p>
            <a:pPr marL="742950" lvl="0" indent="-228600">
              <a:lnSpc>
                <a:spcPct val="90000"/>
              </a:lnSpc>
              <a:spcBef>
                <a:spcPts val="1000"/>
              </a:spcBef>
              <a:buSzPts val="2200"/>
              <a:buChar char="•"/>
            </a:pPr>
            <a:r>
              <a:rPr lang="en-US" sz="1800" dirty="0"/>
              <a:t>Housing</a:t>
            </a:r>
          </a:p>
          <a:p>
            <a:pPr marL="742950" lvl="0" indent="-228600">
              <a:lnSpc>
                <a:spcPct val="90000"/>
              </a:lnSpc>
              <a:spcBef>
                <a:spcPts val="1000"/>
              </a:spcBef>
              <a:buSzPts val="2200"/>
              <a:buChar char="•"/>
            </a:pPr>
            <a:r>
              <a:rPr lang="en-US" sz="1800" dirty="0"/>
              <a:t>Jobs </a:t>
            </a:r>
          </a:p>
          <a:p>
            <a:pPr marL="742950" lvl="0" indent="-228600">
              <a:lnSpc>
                <a:spcPct val="90000"/>
              </a:lnSpc>
              <a:spcBef>
                <a:spcPts val="1000"/>
              </a:spcBef>
              <a:buSzPts val="2200"/>
              <a:buChar char="•"/>
            </a:pPr>
            <a:r>
              <a:rPr lang="en-US" sz="1800" dirty="0"/>
              <a:t>Retail and commercial </a:t>
            </a:r>
          </a:p>
          <a:p>
            <a:pPr marL="742950" lvl="0" indent="-228600">
              <a:lnSpc>
                <a:spcPct val="90000"/>
              </a:lnSpc>
              <a:spcBef>
                <a:spcPts val="1000"/>
              </a:spcBef>
              <a:buSzPts val="2200"/>
              <a:buChar char="•"/>
            </a:pPr>
            <a:r>
              <a:rPr lang="en-US" sz="1800" dirty="0"/>
              <a:t>Amenities</a:t>
            </a:r>
          </a:p>
          <a:p>
            <a:pPr>
              <a:lnSpc>
                <a:spcPct val="90000"/>
              </a:lnSpc>
              <a:buClr>
                <a:srgbClr val="658093"/>
              </a:buClr>
              <a:buSzPct val="100000"/>
            </a:pPr>
            <a:r>
              <a:rPr lang="en-US" sz="1800" dirty="0">
                <a:solidFill>
                  <a:schemeClr val="bg1"/>
                </a:solidFill>
                <a:ea typeface="Calibri"/>
                <a:cs typeface="Calibri"/>
                <a:sym typeface="Calibri"/>
              </a:rPr>
              <a:t>data center?</a:t>
            </a:r>
          </a:p>
          <a:p>
            <a:pPr>
              <a:lnSpc>
                <a:spcPct val="90000"/>
              </a:lnSpc>
              <a:buClr>
                <a:srgbClr val="658093"/>
              </a:buClr>
              <a:buSzPct val="100000"/>
            </a:pPr>
            <a:r>
              <a:rPr lang="en-US" sz="2100" b="1" dirty="0">
                <a:solidFill>
                  <a:schemeClr val="accent2"/>
                </a:solidFill>
                <a:ea typeface="Calibri"/>
                <a:cs typeface="Calibri"/>
                <a:sym typeface="Calibri"/>
              </a:rPr>
              <a:t>Are we really better off with this data center?</a:t>
            </a:r>
          </a:p>
          <a:p>
            <a:pPr marL="0" marR="0" lvl="0" indent="0" algn="l" rtl="0">
              <a:lnSpc>
                <a:spcPct val="90000"/>
              </a:lnSpc>
              <a:spcBef>
                <a:spcPts val="0"/>
              </a:spcBef>
              <a:spcAft>
                <a:spcPts val="0"/>
              </a:spcAft>
              <a:buClr>
                <a:srgbClr val="658093"/>
              </a:buClr>
              <a:buSzPct val="100000"/>
              <a:buFont typeface="Arial"/>
              <a:buNone/>
            </a:pPr>
            <a:endParaRPr dirty="0"/>
          </a:p>
        </p:txBody>
      </p:sp>
      <p:cxnSp>
        <p:nvCxnSpPr>
          <p:cNvPr id="105" name="Google Shape;105;p6"/>
          <p:cNvCxnSpPr>
            <a:cxnSpLocks/>
          </p:cNvCxnSpPr>
          <p:nvPr/>
        </p:nvCxnSpPr>
        <p:spPr>
          <a:xfrm>
            <a:off x="4292850" y="1806073"/>
            <a:ext cx="3859967" cy="0"/>
          </a:xfrm>
          <a:prstGeom prst="straightConnector1">
            <a:avLst/>
          </a:prstGeom>
          <a:noFill/>
          <a:ln w="57150" cap="flat" cmpd="sng">
            <a:solidFill>
              <a:srgbClr val="D47E3C"/>
            </a:solidFill>
            <a:prstDash val="solid"/>
            <a:miter lim="800000"/>
            <a:headEnd type="none" w="sm" len="sm"/>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58093"/>
              </a:buClr>
              <a:buSzPts val="4400"/>
              <a:buFont typeface="Arial"/>
              <a:buNone/>
            </a:pPr>
            <a:r>
              <a:rPr lang="en-US"/>
              <a:t>Is a data center the best use for this location?</a:t>
            </a:r>
            <a:endParaRPr/>
          </a:p>
        </p:txBody>
      </p:sp>
      <p:sp>
        <p:nvSpPr>
          <p:cNvPr id="112" name="Google Shape;112;p7"/>
          <p:cNvSpPr txBox="1">
            <a:spLocks noGrp="1"/>
          </p:cNvSpPr>
          <p:nvPr>
            <p:ph type="body" idx="1"/>
          </p:nvPr>
        </p:nvSpPr>
        <p:spPr>
          <a:xfrm>
            <a:off x="838200" y="1825625"/>
            <a:ext cx="4043516"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b="1" dirty="0">
                <a:solidFill>
                  <a:srgbClr val="D47E3C"/>
                </a:solidFill>
              </a:rPr>
              <a:t>PROS</a:t>
            </a:r>
            <a:endParaRPr dirty="0"/>
          </a:p>
          <a:p>
            <a:pPr marL="228600" lvl="0" indent="-228600" algn="l" rtl="0">
              <a:lnSpc>
                <a:spcPct val="90000"/>
              </a:lnSpc>
              <a:spcBef>
                <a:spcPts val="1000"/>
              </a:spcBef>
              <a:spcAft>
                <a:spcPts val="0"/>
              </a:spcAft>
              <a:buClr>
                <a:srgbClr val="D47E3C"/>
              </a:buClr>
              <a:buSzPts val="2400"/>
              <a:buChar char="•"/>
            </a:pPr>
            <a:r>
              <a:rPr lang="en-US" sz="2400" dirty="0"/>
              <a:t>Tax revenues (unclear how much)</a:t>
            </a:r>
            <a:endParaRPr dirty="0"/>
          </a:p>
          <a:p>
            <a:pPr marL="228600" lvl="0" indent="-228600" algn="l" rtl="0">
              <a:lnSpc>
                <a:spcPct val="90000"/>
              </a:lnSpc>
              <a:spcBef>
                <a:spcPts val="1000"/>
              </a:spcBef>
              <a:spcAft>
                <a:spcPts val="0"/>
              </a:spcAft>
              <a:buClr>
                <a:srgbClr val="D47E3C"/>
              </a:buClr>
              <a:buSzPts val="2400"/>
              <a:buChar char="•"/>
            </a:pPr>
            <a:r>
              <a:rPr lang="en-US" sz="2400" dirty="0"/>
              <a:t>Fifty jobs (probably fewer and low-paying)</a:t>
            </a:r>
            <a:endParaRPr dirty="0"/>
          </a:p>
        </p:txBody>
      </p:sp>
      <p:sp>
        <p:nvSpPr>
          <p:cNvPr id="113" name="Google Shape;113;p7"/>
          <p:cNvSpPr txBox="1">
            <a:spLocks noGrp="1"/>
          </p:cNvSpPr>
          <p:nvPr>
            <p:ph type="body" idx="2"/>
          </p:nvPr>
        </p:nvSpPr>
        <p:spPr>
          <a:xfrm>
            <a:off x="4881716" y="1825625"/>
            <a:ext cx="6931742"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b="1" dirty="0">
                <a:solidFill>
                  <a:srgbClr val="D47E3C"/>
                </a:solidFill>
              </a:rPr>
              <a:t>CONS</a:t>
            </a:r>
            <a:endParaRPr dirty="0"/>
          </a:p>
          <a:p>
            <a:pPr marL="457200" lvl="0" indent="-457200" algn="l" rtl="0">
              <a:lnSpc>
                <a:spcPct val="90000"/>
              </a:lnSpc>
              <a:spcBef>
                <a:spcPts val="1000"/>
              </a:spcBef>
              <a:spcAft>
                <a:spcPts val="0"/>
              </a:spcAft>
              <a:buClr>
                <a:srgbClr val="D47E3C"/>
              </a:buClr>
              <a:buSzPts val="2400"/>
              <a:buFont typeface="Arial"/>
              <a:buChar char="•"/>
            </a:pPr>
            <a:r>
              <a:rPr lang="en-US" sz="2400" dirty="0"/>
              <a:t>Ignores Warrenton’s 2040 Comprehensive Plan </a:t>
            </a:r>
            <a:endParaRPr dirty="0"/>
          </a:p>
          <a:p>
            <a:pPr marL="457200" lvl="0" indent="-457200" algn="l" rtl="0">
              <a:lnSpc>
                <a:spcPct val="90000"/>
              </a:lnSpc>
              <a:spcBef>
                <a:spcPts val="1000"/>
              </a:spcBef>
              <a:spcAft>
                <a:spcPts val="0"/>
              </a:spcAft>
              <a:buClr>
                <a:srgbClr val="D47E3C"/>
              </a:buClr>
              <a:buSzPts val="2400"/>
              <a:buFont typeface="Arial"/>
              <a:buChar char="•"/>
            </a:pPr>
            <a:r>
              <a:rPr lang="en-US" sz="2400" dirty="0"/>
              <a:t>Results in electrical transmission towers littering county</a:t>
            </a:r>
            <a:endParaRPr dirty="0"/>
          </a:p>
          <a:p>
            <a:pPr marL="457200" lvl="0" indent="-457200" algn="l" rtl="0">
              <a:lnSpc>
                <a:spcPct val="90000"/>
              </a:lnSpc>
              <a:spcBef>
                <a:spcPts val="1000"/>
              </a:spcBef>
              <a:spcAft>
                <a:spcPts val="0"/>
              </a:spcAft>
              <a:buClr>
                <a:srgbClr val="D47E3C"/>
              </a:buClr>
              <a:buSzPts val="2400"/>
              <a:buFont typeface="Arial"/>
              <a:buChar char="•"/>
            </a:pPr>
            <a:r>
              <a:rPr lang="en-US" sz="2400" dirty="0"/>
              <a:t>Major noise and viewshed impacts</a:t>
            </a:r>
            <a:endParaRPr dirty="0"/>
          </a:p>
          <a:p>
            <a:pPr marL="457200" lvl="0" indent="-457200" algn="l" rtl="0">
              <a:lnSpc>
                <a:spcPct val="90000"/>
              </a:lnSpc>
              <a:spcBef>
                <a:spcPts val="1000"/>
              </a:spcBef>
              <a:spcAft>
                <a:spcPts val="0"/>
              </a:spcAft>
              <a:buClr>
                <a:srgbClr val="D47E3C"/>
              </a:buClr>
              <a:buSzPts val="2400"/>
              <a:buFont typeface="Arial"/>
              <a:buChar char="•"/>
            </a:pPr>
            <a:r>
              <a:rPr lang="en-US" sz="2400" dirty="0"/>
              <a:t>Missed opportunity for economic development</a:t>
            </a:r>
            <a:endParaRPr dirty="0"/>
          </a:p>
          <a:p>
            <a:pPr marL="457200" lvl="0" indent="-457200" algn="l" rtl="0">
              <a:lnSpc>
                <a:spcPct val="90000"/>
              </a:lnSpc>
              <a:spcBef>
                <a:spcPts val="1000"/>
              </a:spcBef>
              <a:spcAft>
                <a:spcPts val="0"/>
              </a:spcAft>
              <a:buClr>
                <a:srgbClr val="D47E3C"/>
              </a:buClr>
              <a:buSzPts val="2400"/>
              <a:buFont typeface="Arial"/>
              <a:buChar char="•"/>
            </a:pPr>
            <a:r>
              <a:rPr lang="en-US" sz="2400" dirty="0"/>
              <a:t>Opens the door to more data centers in town and across Fauquier County and conversion of farmland to utility-scale solar</a:t>
            </a:r>
            <a:endParaRPr dirty="0"/>
          </a:p>
          <a:p>
            <a:pPr marL="0" lvl="0" indent="0" algn="l" rtl="0">
              <a:lnSpc>
                <a:spcPct val="90000"/>
              </a:lnSpc>
              <a:spcBef>
                <a:spcPts val="1000"/>
              </a:spcBef>
              <a:spcAft>
                <a:spcPts val="0"/>
              </a:spcAft>
              <a:buSzPts val="2800"/>
              <a:buNone/>
            </a:pPr>
            <a:endParaRPr b="1" dirty="0">
              <a:solidFill>
                <a:srgbClr val="D47E3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4965431" y="1152240"/>
            <a:ext cx="6125357" cy="128616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D47E3C"/>
              </a:buClr>
              <a:buSzPts val="3200"/>
              <a:buFont typeface="Arial"/>
              <a:buNone/>
            </a:pPr>
            <a:r>
              <a:rPr lang="en-US" sz="3200" b="1" i="1">
                <a:solidFill>
                  <a:srgbClr val="D47E3C"/>
                </a:solidFill>
                <a:latin typeface="Arial"/>
                <a:ea typeface="Arial"/>
                <a:cs typeface="Arial"/>
                <a:sym typeface="Arial"/>
              </a:rPr>
              <a:t>Why not stick to the plan that was prepared with significant public input?</a:t>
            </a:r>
            <a:br>
              <a:rPr lang="en-US" sz="3200" b="1" i="1">
                <a:solidFill>
                  <a:srgbClr val="D47E3C"/>
                </a:solidFill>
                <a:latin typeface="Arial"/>
                <a:ea typeface="Arial"/>
                <a:cs typeface="Arial"/>
                <a:sym typeface="Arial"/>
              </a:rPr>
            </a:br>
            <a:endParaRPr sz="3200">
              <a:solidFill>
                <a:schemeClr val="dk1"/>
              </a:solidFill>
              <a:latin typeface="Arial"/>
              <a:ea typeface="Arial"/>
              <a:cs typeface="Arial"/>
              <a:sym typeface="Arial"/>
            </a:endParaRPr>
          </a:p>
        </p:txBody>
      </p:sp>
      <p:pic>
        <p:nvPicPr>
          <p:cNvPr id="120" name="Google Shape;120;p8" descr="page14image881949120"/>
          <p:cNvPicPr preferRelativeResize="0">
            <a:picLocks noGrp="1"/>
          </p:cNvPicPr>
          <p:nvPr>
            <p:ph type="body" idx="1"/>
          </p:nvPr>
        </p:nvPicPr>
        <p:blipFill rotWithShape="1">
          <a:blip r:embed="rId3">
            <a:alphaModFix/>
          </a:blip>
          <a:srcRect t="1979" r="-2" b="4075"/>
          <a:stretch/>
        </p:blipFill>
        <p:spPr>
          <a:xfrm>
            <a:off x="20" y="10"/>
            <a:ext cx="4635571" cy="6857990"/>
          </a:xfrm>
          <a:prstGeom prst="rect">
            <a:avLst/>
          </a:prstGeom>
          <a:noFill/>
          <a:ln>
            <a:noFill/>
          </a:ln>
        </p:spPr>
      </p:pic>
      <p:cxnSp>
        <p:nvCxnSpPr>
          <p:cNvPr id="121" name="Google Shape;121;p8"/>
          <p:cNvCxnSpPr/>
          <p:nvPr/>
        </p:nvCxnSpPr>
        <p:spPr>
          <a:xfrm>
            <a:off x="5080934" y="2115117"/>
            <a:ext cx="6309360" cy="0"/>
          </a:xfrm>
          <a:prstGeom prst="straightConnector1">
            <a:avLst/>
          </a:prstGeom>
          <a:noFill/>
          <a:ln w="19050" cap="flat" cmpd="sng">
            <a:solidFill>
              <a:srgbClr val="CA674B"/>
            </a:solidFill>
            <a:prstDash val="solid"/>
            <a:miter lim="800000"/>
            <a:headEnd type="none" w="sm" len="sm"/>
            <a:tailEnd type="none" w="sm" len="sm"/>
          </a:ln>
        </p:spPr>
      </p:cxnSp>
      <p:pic>
        <p:nvPicPr>
          <p:cNvPr id="122" name="Google Shape;122;p8" descr="Text&#10;&#10;Description automatically generated"/>
          <p:cNvPicPr preferRelativeResize="0">
            <a:picLocks noGrp="1"/>
          </p:cNvPicPr>
          <p:nvPr>
            <p:ph type="body" idx="2"/>
          </p:nvPr>
        </p:nvPicPr>
        <p:blipFill rotWithShape="1">
          <a:blip r:embed="rId4">
            <a:alphaModFix/>
          </a:blip>
          <a:srcRect/>
          <a:stretch/>
        </p:blipFill>
        <p:spPr>
          <a:xfrm>
            <a:off x="6096000" y="2461472"/>
            <a:ext cx="4983137" cy="315066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Google Shape;128;p9"/>
          <p:cNvSpPr txBox="1">
            <a:spLocks noGrp="1"/>
          </p:cNvSpPr>
          <p:nvPr>
            <p:ph type="title"/>
          </p:nvPr>
        </p:nvSpPr>
        <p:spPr>
          <a:xfrm>
            <a:off x="648929" y="629266"/>
            <a:ext cx="494415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58093"/>
              </a:buClr>
              <a:buSzPts val="4100"/>
              <a:buFont typeface="Arial"/>
              <a:buNone/>
            </a:pPr>
            <a:r>
              <a:rPr lang="en-US" sz="4100">
                <a:latin typeface="Arial"/>
                <a:ea typeface="Arial"/>
                <a:cs typeface="Arial"/>
                <a:sym typeface="Arial"/>
              </a:rPr>
              <a:t>SUP Specific Evaluation Criteria </a:t>
            </a:r>
            <a:endParaRPr/>
          </a:p>
        </p:txBody>
      </p:sp>
      <p:sp>
        <p:nvSpPr>
          <p:cNvPr id="129" name="Google Shape;129;p9"/>
          <p:cNvSpPr txBox="1">
            <a:spLocks noGrp="1"/>
          </p:cNvSpPr>
          <p:nvPr>
            <p:ph type="body" idx="1"/>
          </p:nvPr>
        </p:nvSpPr>
        <p:spPr>
          <a:xfrm>
            <a:off x="648930" y="2438400"/>
            <a:ext cx="5191431" cy="3785419"/>
          </a:xfrm>
          <a:prstGeom prst="rect">
            <a:avLst/>
          </a:prstGeom>
          <a:noFill/>
          <a:ln>
            <a:noFill/>
          </a:ln>
        </p:spPr>
        <p:txBody>
          <a:bodyPr spcFirstLastPara="1" wrap="square" lIns="91425" tIns="45700" rIns="91425" bIns="45700" anchor="t" anchorCtr="0">
            <a:normAutofit/>
          </a:bodyPr>
          <a:lstStyle/>
          <a:p>
            <a:pPr marL="285750" lvl="0" indent="-228600" algn="l" rtl="0">
              <a:lnSpc>
                <a:spcPct val="90000"/>
              </a:lnSpc>
              <a:spcBef>
                <a:spcPts val="0"/>
              </a:spcBef>
              <a:spcAft>
                <a:spcPts val="0"/>
              </a:spcAft>
              <a:buClr>
                <a:schemeClr val="dk1"/>
              </a:buClr>
              <a:buSzPts val="2200"/>
              <a:buChar char="•"/>
            </a:pPr>
            <a:r>
              <a:rPr lang="en-US" sz="2200"/>
              <a:t>Consistency with comprehensive plan</a:t>
            </a:r>
            <a:endParaRPr/>
          </a:p>
          <a:p>
            <a:pPr marL="285750" lvl="0" indent="-228600" algn="l" rtl="0">
              <a:lnSpc>
                <a:spcPct val="90000"/>
              </a:lnSpc>
              <a:spcBef>
                <a:spcPts val="1000"/>
              </a:spcBef>
              <a:spcAft>
                <a:spcPts val="0"/>
              </a:spcAft>
              <a:buSzPts val="2200"/>
              <a:buChar char="•"/>
            </a:pPr>
            <a:r>
              <a:rPr lang="en-US" sz="2200">
                <a:latin typeface="Arial"/>
                <a:ea typeface="Arial"/>
                <a:cs typeface="Arial"/>
                <a:sym typeface="Arial"/>
              </a:rPr>
              <a:t>Level and impact of any noise </a:t>
            </a:r>
            <a:endParaRPr/>
          </a:p>
          <a:p>
            <a:pPr marL="285750" lvl="0" indent="-228600" algn="l" rtl="0">
              <a:lnSpc>
                <a:spcPct val="90000"/>
              </a:lnSpc>
              <a:spcBef>
                <a:spcPts val="1000"/>
              </a:spcBef>
              <a:spcAft>
                <a:spcPts val="0"/>
              </a:spcAft>
              <a:buSzPts val="2200"/>
              <a:buChar char="•"/>
            </a:pPr>
            <a:r>
              <a:rPr lang="en-US" sz="2200">
                <a:latin typeface="Arial"/>
                <a:ea typeface="Arial"/>
                <a:cs typeface="Arial"/>
                <a:sym typeface="Arial"/>
              </a:rPr>
              <a:t>Glare or light that may be generated </a:t>
            </a:r>
            <a:endParaRPr/>
          </a:p>
          <a:p>
            <a:pPr marL="285750" lvl="0" indent="-228600" algn="l" rtl="0">
              <a:lnSpc>
                <a:spcPct val="90000"/>
              </a:lnSpc>
              <a:spcBef>
                <a:spcPts val="1000"/>
              </a:spcBef>
              <a:spcAft>
                <a:spcPts val="0"/>
              </a:spcAft>
              <a:buSzPts val="2200"/>
              <a:buChar char="•"/>
            </a:pPr>
            <a:r>
              <a:rPr lang="en-US" sz="2200">
                <a:latin typeface="Arial"/>
                <a:ea typeface="Arial"/>
                <a:cs typeface="Arial"/>
                <a:sym typeface="Arial"/>
              </a:rPr>
              <a:t>Compatibility of proposed land use with nearby existing or proposed uses</a:t>
            </a:r>
            <a:endParaRPr/>
          </a:p>
          <a:p>
            <a:pPr marL="285750" lvl="0" indent="-228600" algn="l" rtl="0">
              <a:lnSpc>
                <a:spcPct val="90000"/>
              </a:lnSpc>
              <a:spcBef>
                <a:spcPts val="1000"/>
              </a:spcBef>
              <a:spcAft>
                <a:spcPts val="0"/>
              </a:spcAft>
              <a:buSzPts val="2200"/>
              <a:buChar char="•"/>
            </a:pPr>
            <a:r>
              <a:rPr lang="en-US" sz="2200">
                <a:latin typeface="Arial"/>
                <a:ea typeface="Arial"/>
                <a:cs typeface="Arial"/>
                <a:sym typeface="Arial"/>
              </a:rPr>
              <a:t>Adequacy of existing or proposed landscaping, screening and buffering and essential public facilities, services and utilities</a:t>
            </a:r>
            <a:endParaRPr/>
          </a:p>
        </p:txBody>
      </p:sp>
      <p:sp>
        <p:nvSpPr>
          <p:cNvPr id="130" name="Google Shape;130;p9"/>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9"/>
          <p:cNvSpPr/>
          <p:nvPr/>
        </p:nvSpPr>
        <p:spPr>
          <a:xfrm>
            <a:off x="6577582" y="557784"/>
            <a:ext cx="5130204"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9"/>
          <p:cNvSpPr txBox="1"/>
          <p:nvPr/>
        </p:nvSpPr>
        <p:spPr>
          <a:xfrm>
            <a:off x="6823475" y="1135500"/>
            <a:ext cx="4638000" cy="498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D47E3C"/>
                </a:solidFill>
              </a:rPr>
              <a:t>Town Council will soon face a decision that will dramatically change the character of Warrenton and Fauquier County forever. </a:t>
            </a:r>
            <a:endParaRPr sz="2600" b="1">
              <a:solidFill>
                <a:srgbClr val="D47E3C"/>
              </a:solidFill>
            </a:endParaRPr>
          </a:p>
          <a:p>
            <a:pPr marL="0" lvl="0" indent="0" algn="l" rtl="0">
              <a:spcBef>
                <a:spcPts val="0"/>
              </a:spcBef>
              <a:spcAft>
                <a:spcPts val="0"/>
              </a:spcAft>
              <a:buNone/>
            </a:pPr>
            <a:endParaRPr sz="2600" b="1">
              <a:solidFill>
                <a:srgbClr val="D47E3C"/>
              </a:solidFill>
            </a:endParaRPr>
          </a:p>
          <a:p>
            <a:pPr marL="0" lvl="0" indent="0" algn="l" rtl="0">
              <a:spcBef>
                <a:spcPts val="0"/>
              </a:spcBef>
              <a:spcAft>
                <a:spcPts val="0"/>
              </a:spcAft>
              <a:buNone/>
            </a:pPr>
            <a:r>
              <a:rPr lang="en-US" sz="2600" b="1">
                <a:solidFill>
                  <a:srgbClr val="D47E3C"/>
                </a:solidFill>
              </a:rPr>
              <a:t>Decisions as fundamental as this one should be made with more information, more planning, more transparency and more public input.</a:t>
            </a:r>
            <a:endParaRPr sz="2600" b="1">
              <a:solidFill>
                <a:srgbClr val="D47E3C"/>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1311</Words>
  <Application>Microsoft Macintosh PowerPoint</Application>
  <PresentationFormat>Widescreen</PresentationFormat>
  <Paragraphs>160</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Amazon Data Center  Blackwell Road</vt:lpstr>
      <vt:lpstr>Overview</vt:lpstr>
      <vt:lpstr>What We DO Know</vt:lpstr>
      <vt:lpstr>What We DON’T Know</vt:lpstr>
      <vt:lpstr>Warrenton’s 2040 Comprehensive Plan</vt:lpstr>
      <vt:lpstr>PowerPoint Presentation</vt:lpstr>
      <vt:lpstr>Is a data center the best use for this location?</vt:lpstr>
      <vt:lpstr>Why not stick to the plan that was prepared with significant public input? </vt:lpstr>
      <vt:lpstr>SUP Specific Evaluation Criteria </vt:lpstr>
      <vt:lpstr>What’s at stake if the SUP is approved?</vt:lpstr>
      <vt:lpstr>What About the Power Towers?</vt:lpstr>
      <vt:lpstr>Power Towers:  3 Things to Know</vt:lpstr>
      <vt:lpstr>Welcome to Warrenton!!!  This is How the Power Towers Would Look on Route 29.</vt:lpstr>
      <vt:lpstr>A Changing  Viewscape</vt:lpstr>
      <vt:lpstr>Noise in the Neighborhoods!</vt:lpstr>
      <vt:lpstr>How to Help: Say NO to the SUP</vt:lpstr>
      <vt:lpstr>Additional Resources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Amazon Data Center  Blackwell Road</dc:title>
  <dc:creator>Amy Poague</dc:creator>
  <cp:lastModifiedBy>ramundok@gmail.com</cp:lastModifiedBy>
  <cp:revision>17</cp:revision>
  <dcterms:created xsi:type="dcterms:W3CDTF">2022-09-06T14:42:33Z</dcterms:created>
  <dcterms:modified xsi:type="dcterms:W3CDTF">2022-09-28T15:15:19Z</dcterms:modified>
</cp:coreProperties>
</file>